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57" r:id="rId2"/>
    <p:sldId id="464" r:id="rId3"/>
    <p:sldId id="465" r:id="rId4"/>
    <p:sldId id="459" r:id="rId5"/>
    <p:sldId id="466" r:id="rId6"/>
    <p:sldId id="461" r:id="rId7"/>
    <p:sldId id="463" r:id="rId8"/>
    <p:sldId id="460" r:id="rId9"/>
    <p:sldId id="462" r:id="rId10"/>
  </p:sldIdLst>
  <p:sldSz cx="9144000" cy="6858000" type="screen4x3"/>
  <p:notesSz cx="6735763" cy="9866313"/>
  <p:custDataLst>
    <p:tags r:id="rId13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99"/>
    <a:srgbClr val="FFCCCC"/>
    <a:srgbClr val="FF9933"/>
    <a:srgbClr val="FFCC00"/>
    <a:srgbClr val="FF6600"/>
    <a:srgbClr val="FFCDAB"/>
    <a:srgbClr val="FF0000"/>
    <a:srgbClr val="FF7C80"/>
    <a:srgbClr val="FF9999"/>
    <a:srgbClr val="99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649" autoAdjust="0"/>
    <p:restoredTop sz="93508" autoAdjust="0"/>
  </p:normalViewPr>
  <p:slideViewPr>
    <p:cSldViewPr>
      <p:cViewPr varScale="1">
        <p:scale>
          <a:sx n="78" d="100"/>
          <a:sy n="78" d="100"/>
        </p:scale>
        <p:origin x="-10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F7E943-24FA-48EC-AC0D-5B5141144F0E}" type="datetimeFigureOut">
              <a:rPr kumimoji="1" lang="ja-JP" altLang="en-US" smtClean="0"/>
              <a:pPr/>
              <a:t>2016/12/13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AAA6A-3005-4DBC-B253-2845546B0A3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47672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09E381A6-D4AC-4E6A-8C18-88A6B1964D8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xmlns="" val="3367128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085584" cy="44313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Rectangle 6"/>
          <p:cNvSpPr txBox="1">
            <a:spLocks noChangeArrowheads="1"/>
          </p:cNvSpPr>
          <p:nvPr userDrawn="1"/>
        </p:nvSpPr>
        <p:spPr bwMode="auto">
          <a:xfrm>
            <a:off x="8028384" y="6489340"/>
            <a:ext cx="1152128" cy="18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1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>
              <a:defRPr/>
            </a:pPr>
            <a:fld id="{6ACD966A-4354-4D6C-9B64-90F404267A0C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CD966A-4354-4D6C-9B64-90F404267A0C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5" name="テキスト プレースホルダー 6"/>
          <p:cNvSpPr>
            <a:spLocks noGrp="1"/>
          </p:cNvSpPr>
          <p:nvPr>
            <p:ph type="body" sz="quarter" idx="11"/>
          </p:nvPr>
        </p:nvSpPr>
        <p:spPr>
          <a:xfrm>
            <a:off x="251520" y="765175"/>
            <a:ext cx="8642350" cy="863600"/>
          </a:xfrm>
          <a:ln>
            <a:solidFill>
              <a:schemeClr val="tx1"/>
            </a:solidFill>
          </a:ln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sz="2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 sz="2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 sz="2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 sz="2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67118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379701702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2060" name="think-cell Slide" r:id="rId3" imgW="360" imgH="360" progId="">
              <p:embed/>
            </p:oleObj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CD966A-4354-4D6C-9B64-90F404267A0C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251520" y="836613"/>
            <a:ext cx="8641655" cy="54721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467867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CD966A-4354-4D6C-9B64-90F404267A0C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xmlns="" val="319311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956768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タイトルのみ_Seminar（S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/>
          <p:cNvGraphicFramePr>
            <a:graphicFrameLocks noChangeAspect="1"/>
          </p:cNvGraphicFramePr>
          <p:nvPr>
            <p:extLst/>
          </p:nvPr>
        </p:nvGraphicFramePr>
        <p:xfrm>
          <a:off x="1466" y="1591"/>
          <a:ext cx="1465" cy="1587"/>
        </p:xfrm>
        <a:graphic>
          <a:graphicData uri="http://schemas.openxmlformats.org/presentationml/2006/ole">
            <p:oleObj spid="_x0000_s4101" name="think-cell Slide" r:id="rId3" imgW="360" imgH="360" progId="">
              <p:embed/>
            </p:oleObj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4923" y="136802"/>
            <a:ext cx="8374154" cy="6516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kumimoji="1" lang="ja-JP" altLang="en-US" dirty="0" smtClean="0"/>
              <a:t>キーメッセージ（スライドで一番伝えたいこと＜名詞・体言止め不可＞）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CF35F9-5879-42A9-8B76-81836FFCFE60}" type="slidenum">
              <a:rPr lang="ja-JP" altLang="en-US" smtClean="0">
                <a:solidFill>
                  <a:srgbClr val="313131"/>
                </a:solidFill>
              </a:rPr>
              <a:pPr/>
              <a:t>‹#›</a:t>
            </a:fld>
            <a:endParaRPr lang="ja-JP" altLang="en-US" dirty="0">
              <a:solidFill>
                <a:srgbClr val="313131"/>
              </a:solidFill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2" hasCustomPrompt="1"/>
          </p:nvPr>
        </p:nvSpPr>
        <p:spPr>
          <a:xfrm>
            <a:off x="384923" y="1016000"/>
            <a:ext cx="3987692" cy="432000"/>
          </a:xfrm>
        </p:spPr>
        <p:txBody>
          <a:bodyPr wrap="none" anchor="ctr"/>
          <a:lstStyle>
            <a:lvl1pPr>
              <a:lnSpc>
                <a:spcPct val="100000"/>
              </a:lnSpc>
              <a:defRPr sz="1662" b="1">
                <a:solidFill>
                  <a:schemeClr val="accent2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Header</a:t>
            </a:r>
            <a:r>
              <a:rPr kumimoji="1" lang="ja-JP" altLang="en-US" dirty="0" smtClean="0"/>
              <a:t>を入力（スライドタイトル）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3862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オブジェクト 2" hidden="1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212157839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036" name="think-cell Slide" r:id="rId8" imgW="360" imgH="360" progId="">
              <p:embed/>
            </p:oleObj>
          </a:graphicData>
        </a:graphic>
      </p:graphicFrame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77552"/>
            <a:ext cx="8085584" cy="58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1520" y="836712"/>
            <a:ext cx="8640960" cy="550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8384" y="6489340"/>
            <a:ext cx="1152128" cy="18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1"/>
                </a:solidFill>
                <a:latin typeface="Cambria Math" panose="02040503050406030204" pitchFamily="18" charset="0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>
              <a:defRPr/>
            </a:pPr>
            <a:fld id="{6ACD966A-4354-4D6C-9B64-90F404267A0C}" type="slidenum">
              <a:rPr lang="en-US" altLang="ja-JP" smtClean="0">
                <a:ea typeface="Cambria Math" panose="02040503050406030204" pitchFamily="18" charset="0"/>
              </a:rPr>
              <a:pPr>
                <a:defRPr/>
              </a:pPr>
              <a:t>‹#›</a:t>
            </a:fld>
            <a:endParaRPr lang="en-US" altLang="ja-JP" dirty="0">
              <a:ea typeface="Cambria Math" panose="02040503050406030204" pitchFamily="18" charset="0"/>
            </a:endParaRPr>
          </a:p>
        </p:txBody>
      </p:sp>
      <p:sp>
        <p:nvSpPr>
          <p:cNvPr id="12" name="正方形/長方形 11"/>
          <p:cNvSpPr/>
          <p:nvPr userDrawn="1"/>
        </p:nvSpPr>
        <p:spPr>
          <a:xfrm>
            <a:off x="1691680" y="6705600"/>
            <a:ext cx="7452320" cy="15759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b="0" baseline="0" dirty="0" smtClean="0">
                <a:solidFill>
                  <a:schemeClr val="tx1"/>
                </a:solidFill>
                <a:latin typeface="Cambria Math" panose="02040503050406030204" pitchFamily="18" charset="0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b="0" baseline="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Meiryo UI" panose="020B0604030504040204" pitchFamily="50" charset="-128"/>
              </a:rPr>
              <a:t>C</a:t>
            </a:r>
            <a:r>
              <a:rPr lang="ja-JP" altLang="en-US" sz="1000" b="0" baseline="0" dirty="0" smtClean="0">
                <a:solidFill>
                  <a:schemeClr val="tx1"/>
                </a:solidFill>
                <a:latin typeface="Cambria Math" panose="02040503050406030204" pitchFamily="18" charset="0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en-US" altLang="ja-JP" sz="1000" b="0" baseline="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Meiryo UI" panose="020B0604030504040204" pitchFamily="50" charset="-128"/>
              </a:rPr>
              <a:t>Yamato </a:t>
            </a:r>
            <a:r>
              <a:rPr lang="en-US" altLang="ja-JP" sz="1000" b="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Meiryo UI" panose="020B0604030504040204" pitchFamily="50" charset="-128"/>
              </a:rPr>
              <a:t>Holdings Co., Ltd. 2016</a:t>
            </a: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713339"/>
            <a:ext cx="1691680" cy="51365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 sz="1100" dirty="0" smtClean="0">
              <a:solidFill>
                <a:schemeClr val="tx1"/>
              </a:solidFill>
              <a:latin typeface="Cambria Math" panose="02040503050406030204" pitchFamily="18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>
          <a:xfrm>
            <a:off x="1691680" y="713339"/>
            <a:ext cx="5976664" cy="5136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b="1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 userDrawn="1"/>
        </p:nvSpPr>
        <p:spPr>
          <a:xfrm>
            <a:off x="0" y="6705600"/>
            <a:ext cx="1691680" cy="15759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r>
              <a:rPr kumimoji="1" lang="en-US" altLang="ja-JP" sz="10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Meiryo UI" panose="020B0604030504040204" pitchFamily="50" charset="-128"/>
              </a:rPr>
              <a:t>15 December 2016</a:t>
            </a:r>
            <a:r>
              <a:rPr kumimoji="1" lang="en-US" altLang="ja-JP" sz="1000" baseline="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Meiryo UI" panose="020B0604030504040204" pitchFamily="50" charset="-128"/>
              </a:rPr>
              <a:t> at 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Meiryo UI" panose="020B0604030504040204" pitchFamily="50" charset="-128"/>
              </a:rPr>
              <a:t>HKLA</a:t>
            </a:r>
          </a:p>
        </p:txBody>
      </p:sp>
      <p:pic>
        <p:nvPicPr>
          <p:cNvPr id="13" name="Picture 2" descr="C:\Users\yhd0016\Desktop\ネコマーク.jpg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71736"/>
            <a:ext cx="1054118" cy="696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5" r:id="rId2"/>
    <p:sldLayoutId id="2147484086" r:id="rId3"/>
    <p:sldLayoutId id="2147484087" r:id="rId4"/>
    <p:sldLayoutId id="2147484088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1"/>
          </a:solidFill>
          <a:latin typeface="Cambria Math" panose="02040503050406030204" pitchFamily="18" charset="0"/>
          <a:ea typeface="Meiryo UI" panose="020B0604030504040204" pitchFamily="50" charset="-128"/>
          <a:cs typeface="Meiryo UI" panose="020B0604030504040204" pitchFamily="5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Cambria Math" panose="02040503050406030204" pitchFamily="18" charset="0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Cambria Math" panose="02040503050406030204" pitchFamily="18" charset="0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Cambria Math" panose="02040503050406030204" pitchFamily="18" charset="0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Cambria Math" panose="02040503050406030204" pitchFamily="18" charset="0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Cambria Math" panose="02040503050406030204" pitchFamily="18" charset="0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oleObject" Target="../embeddings/oleObject4.bin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395536" y="1700808"/>
            <a:ext cx="8640960" cy="4752529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/>
          <a:lstStyle/>
          <a:p>
            <a:r>
              <a:rPr lang="en-US" altLang="zh-TW" sz="3600" b="1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PAS1018</a:t>
            </a:r>
            <a:r>
              <a:rPr lang="en-US" altLang="zh-TW" sz="36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:</a:t>
            </a:r>
            <a:r>
              <a:rPr lang="zh-TW" altLang="en-US" sz="36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低溫配送服務</a:t>
            </a:r>
            <a:r>
              <a:rPr lang="zh-TW" altLang="en-US" sz="3600" b="1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標準</a:t>
            </a:r>
            <a:endParaRPr lang="en-US" altLang="zh-TW" sz="3600" b="1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TW" sz="2400" b="1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PAS1018 project for refrigerated delivery services</a:t>
            </a:r>
          </a:p>
          <a:p>
            <a:endParaRPr kumimoji="1" lang="en-US" altLang="ja-JP" sz="24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kumimoji="1" lang="en-US" altLang="ja-JP" sz="24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ja-JP" sz="28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-- </a:t>
            </a:r>
            <a:r>
              <a:rPr lang="zh-TW" altLang="en-US" sz="28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以低溫包裹宅配服務為對象的新標準開發</a:t>
            </a:r>
            <a:r>
              <a:rPr lang="en-US" altLang="ja-JP" sz="28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--</a:t>
            </a:r>
          </a:p>
          <a:p>
            <a:pPr algn="ctr"/>
            <a:r>
              <a:rPr lang="en-US" altLang="ja-JP" sz="2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 </a:t>
            </a:r>
            <a:r>
              <a:rPr lang="en-US" altLang="ja-JP" sz="24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new standard development for operation of door-to-door refrigerated parcel delivery services </a:t>
            </a:r>
            <a:endParaRPr lang="en-US" altLang="ja-JP" sz="24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ja-JP" sz="2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TW" altLang="en-US" sz="2400" dirty="0" smtClean="0">
                <a:solidFill>
                  <a:schemeClr val="tx1"/>
                </a:solidFill>
                <a:latin typeface="Cambria Math" panose="020405030504060302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高野</a:t>
            </a:r>
            <a:r>
              <a:rPr lang="ja-JP" altLang="en-US" sz="2400" dirty="0" smtClean="0">
                <a:solidFill>
                  <a:schemeClr val="tx1"/>
                </a:solidFill>
                <a:latin typeface="Cambria Math" panose="020405030504060302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　茂幸 </a:t>
            </a:r>
            <a:r>
              <a:rPr lang="en-US" altLang="ja-JP" sz="2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(Shigeyuki Takano)</a:t>
            </a:r>
            <a:endParaRPr lang="en-GB" altLang="ja-JP" sz="16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GB" altLang="ja-JP" sz="20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Manager</a:t>
            </a:r>
          </a:p>
          <a:p>
            <a:r>
              <a:rPr lang="en-GB" altLang="ja-JP" sz="20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Yamato Holdings Co., Ltd.</a:t>
            </a:r>
          </a:p>
          <a:p>
            <a:endParaRPr lang="en-GB" altLang="ja-JP" sz="16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GB" altLang="ja-JP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HKLA </a:t>
            </a:r>
            <a:r>
              <a:rPr lang="zh-TW" alt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探討冷鏈</a:t>
            </a:r>
            <a:r>
              <a:rPr lang="zh-TW" altLang="en-US" sz="1600" dirty="0">
                <a:solidFill>
                  <a:schemeClr val="tx1"/>
                </a:solidFill>
                <a:latin typeface="Cambria Math" panose="020405030504060302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物流在網購的角</a:t>
            </a:r>
            <a:r>
              <a:rPr lang="zh-TW" alt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色</a:t>
            </a:r>
            <a:endParaRPr lang="en-US" altLang="zh-TW" sz="16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GB" altLang="ja-JP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15 December 2016</a:t>
            </a:r>
          </a:p>
        </p:txBody>
      </p:sp>
      <p:pic>
        <p:nvPicPr>
          <p:cNvPr id="8" name="Picture 2" descr="C:\Users\yhd0016\Desktop\ネコマーク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4987" y="332656"/>
            <a:ext cx="1851661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3923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TW" altLang="en-US" dirty="0" smtClean="0">
                <a:latin typeface="Cambria Math" panose="02040503050406030204" pitchFamily="18" charset="0"/>
              </a:rPr>
              <a:t>企業概要</a:t>
            </a:r>
            <a:endParaRPr kumimoji="1" lang="ja-JP" altLang="en-US" dirty="0">
              <a:latin typeface="Cambria Math" panose="020405030504060302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CD966A-4354-4D6C-9B64-90F404267A0C}" type="slidenum">
              <a:rPr lang="en-US" altLang="ja-JP" smtClean="0">
                <a:latin typeface="Cambria Math" panose="02040503050406030204" pitchFamily="18" charset="0"/>
                <a:ea typeface="Cambria Math" panose="02040503050406030204" pitchFamily="18" charset="0"/>
              </a:rPr>
              <a:pPr>
                <a:defRPr/>
              </a:pPr>
              <a:t>2</a:t>
            </a:fld>
            <a:endParaRPr lang="en-US" altLang="ja-JP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48811962"/>
              </p:ext>
            </p:extLst>
          </p:nvPr>
        </p:nvGraphicFramePr>
        <p:xfrm>
          <a:off x="251520" y="980728"/>
          <a:ext cx="8568952" cy="5508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6552728"/>
              </a:tblGrid>
              <a:tr h="587774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雅瑪多控股集團有限公司</a:t>
                      </a:r>
                      <a:r>
                        <a:rPr lang="en-GB" altLang="ja-JP" sz="2400" b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Yamato Holdings Co., Ltd.</a:t>
                      </a:r>
                      <a:endParaRPr kumimoji="1" lang="ja-JP" altLang="en-US" sz="3200" b="1" dirty="0"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666487">
                <a:tc>
                  <a:txBody>
                    <a:bodyPr/>
                    <a:lstStyle/>
                    <a:p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公司總部</a:t>
                      </a:r>
                      <a:endParaRPr lang="en-GB" altLang="ja-JP" sz="2000" b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創立年</a:t>
                      </a:r>
                      <a:r>
                        <a:rPr lang="en-GB" altLang="ja-JP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	</a:t>
                      </a:r>
                    </a:p>
                    <a:p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營業收入</a:t>
                      </a:r>
                      <a:r>
                        <a:rPr lang="en-GB" altLang="ja-JP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	</a:t>
                      </a:r>
                    </a:p>
                    <a:p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員工人數</a:t>
                      </a:r>
                      <a:r>
                        <a:rPr lang="en-US" altLang="ja-JP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	</a:t>
                      </a:r>
                    </a:p>
                    <a:p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覆蓋市場</a:t>
                      </a:r>
                      <a:r>
                        <a:rPr lang="en-GB" altLang="ja-JP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kumimoji="1" lang="ja-JP" altLang="en-US" sz="2000" b="0" dirty="0"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日本 東京</a:t>
                      </a:r>
                      <a:endParaRPr lang="en-GB" altLang="ja-JP" sz="2000" b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ja-JP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1919</a:t>
                      </a:r>
                    </a:p>
                    <a:p>
                      <a:r>
                        <a:rPr lang="en-US" altLang="ja-JP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14,160</a:t>
                      </a: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億日圓 </a:t>
                      </a:r>
                      <a:r>
                        <a:rPr lang="en-GB" altLang="ja-JP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altLang="ja-JP" sz="2000" b="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(FY 2015)</a:t>
                      </a:r>
                      <a:r>
                        <a:rPr lang="ja-JP" altLang="en-US" sz="2000" b="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2000" b="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zh-TW" altLang="en-US" sz="2000" b="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約</a:t>
                      </a:r>
                      <a:r>
                        <a:rPr lang="en-US" altLang="ja-JP" sz="2000" b="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en-US" altLang="ja-JP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altLang="ja-JP" sz="2000" b="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r>
                        <a:rPr lang="en-US" altLang="zh-TW" sz="2000" b="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altLang="ja-JP" sz="2000" b="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altLang="en-US" sz="2000" b="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億</a:t>
                      </a:r>
                      <a:r>
                        <a:rPr lang="en-US" altLang="ja-JP" sz="2000" b="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HK$</a:t>
                      </a:r>
                      <a:endParaRPr lang="en-GB" altLang="ja-JP" sz="2000" b="0" baseline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196,582 (Mar</a:t>
                      </a:r>
                      <a:r>
                        <a:rPr lang="en-US" altLang="ja-JP" sz="2000" b="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</a:t>
                      </a:r>
                      <a:r>
                        <a:rPr lang="en-US" altLang="ja-JP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201</a:t>
                      </a:r>
                      <a:r>
                        <a:rPr lang="en-US" altLang="ja-JP" sz="2000" b="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6)</a:t>
                      </a:r>
                      <a:endParaRPr lang="en-US" altLang="ja-JP" sz="2000" b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ja-JP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24 </a:t>
                      </a: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個國家和地區</a:t>
                      </a:r>
                      <a:endParaRPr kumimoji="1" lang="ja-JP" altLang="en-US" sz="2000" b="0" dirty="0"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590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ja-JP" sz="2400" b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200" b="1" kern="12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發展歷程</a:t>
                      </a:r>
                      <a:endParaRPr kumimoji="1" lang="ja-JP" altLang="en-US" sz="3200" b="1" kern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295350">
                <a:tc>
                  <a:txBody>
                    <a:bodyPr/>
                    <a:lstStyle/>
                    <a:p>
                      <a:r>
                        <a:rPr lang="en-GB" altLang="ja-JP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1919 	</a:t>
                      </a:r>
                    </a:p>
                    <a:p>
                      <a:r>
                        <a:rPr lang="en-GB" altLang="ja-JP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1976 	</a:t>
                      </a:r>
                    </a:p>
                    <a:p>
                      <a:r>
                        <a:rPr lang="en-GB" altLang="ja-JP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1988 	</a:t>
                      </a:r>
                    </a:p>
                    <a:p>
                      <a:r>
                        <a:rPr lang="en-GB" altLang="ja-JP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2005	</a:t>
                      </a:r>
                    </a:p>
                    <a:p>
                      <a:r>
                        <a:rPr lang="en-GB" altLang="ja-JP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2010-2011  </a:t>
                      </a:r>
                    </a:p>
                    <a:p>
                      <a:r>
                        <a:rPr kumimoji="1" lang="en-US" altLang="ja-JP" sz="2000" b="0" dirty="0" smtClean="0">
                          <a:latin typeface="Cambria Math" panose="02040503050406030204" pitchFamily="18" charset="0"/>
                        </a:rPr>
                        <a:t>2017 </a:t>
                      </a:r>
                      <a:r>
                        <a:rPr lang="en-GB" altLang="ja-JP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kumimoji="1" lang="ja-JP" altLang="en-US" sz="2000" b="0" dirty="0"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雅瑪多</a:t>
                      </a: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運輸公司 正式成立</a:t>
                      </a:r>
                      <a:endParaRPr lang="en-GB" altLang="ja-JP" sz="2000" b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上門配送服務</a:t>
                      </a:r>
                      <a:r>
                        <a:rPr lang="en-GB" altLang="ja-JP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宅急便</a:t>
                      </a:r>
                      <a:r>
                        <a:rPr lang="en-GB" altLang="ja-JP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TA-Q-BIN”</a:t>
                      </a: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在日本市場誕生</a:t>
                      </a:r>
                      <a:endParaRPr lang="en-GB" altLang="ja-JP" sz="2000" b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開始在日本提供低溫宅配服務</a:t>
                      </a:r>
                      <a:r>
                        <a:rPr lang="en-GB" altLang="ja-JP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“Cool TA-Q-BIN”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000" b="0" kern="12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雅瑪多控股集團 正式成立</a:t>
                      </a:r>
                      <a:endParaRPr lang="en-GB" altLang="ja-JP" sz="2000" b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在上海</a:t>
                      </a:r>
                      <a:r>
                        <a:rPr lang="en-US" altLang="zh-TW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香港</a:t>
                      </a:r>
                      <a:r>
                        <a:rPr lang="en-US" altLang="zh-TW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新加坡</a:t>
                      </a:r>
                      <a:r>
                        <a:rPr lang="en-US" altLang="zh-TW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馬拉西亞等地開展</a:t>
                      </a:r>
                      <a:r>
                        <a:rPr lang="ja-JP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GB" altLang="ja-JP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TA-Q-BIN</a:t>
                      </a:r>
                      <a:r>
                        <a:rPr lang="ja-JP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r>
                        <a:rPr lang="en-GB" altLang="ja-JP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服務</a:t>
                      </a:r>
                      <a:endParaRPr lang="en-GB" altLang="ja-JP" sz="2000" b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計畫於泰國開始</a:t>
                      </a:r>
                      <a:r>
                        <a:rPr lang="ja-JP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GB" altLang="ja-JP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TA-Q-BIN</a:t>
                      </a:r>
                      <a:r>
                        <a:rPr lang="ja-JP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”</a:t>
                      </a:r>
                      <a:r>
                        <a:rPr lang="en-GB" altLang="ja-JP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altLang="en-US" sz="2000" b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服務</a:t>
                      </a:r>
                      <a:endParaRPr kumimoji="1" lang="ja-JP" altLang="en-US" sz="2000" b="0" dirty="0"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2828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TW" altLang="en-US" b="1" dirty="0" smtClean="0">
                <a:latin typeface="Cambria Math" panose="02040503050406030204" pitchFamily="18" charset="0"/>
              </a:rPr>
              <a:t>主要業務</a:t>
            </a:r>
            <a:endParaRPr kumimoji="1" lang="ja-JP" altLang="en-US" b="1" dirty="0">
              <a:latin typeface="Cambria Math" panose="020405030504060302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CD966A-4354-4D6C-9B64-90F404267A0C}" type="slidenum">
              <a:rPr lang="en-US" altLang="ja-JP" smtClean="0">
                <a:latin typeface="Cambria Math" panose="02040503050406030204" pitchFamily="18" charset="0"/>
                <a:ea typeface="Cambria Math" panose="02040503050406030204" pitchFamily="18" charset="0"/>
              </a:rPr>
              <a:pPr>
                <a:defRPr/>
              </a:pPr>
              <a:t>3</a:t>
            </a:fld>
            <a:endParaRPr lang="en-US" altLang="ja-JP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7383487"/>
              </p:ext>
            </p:extLst>
          </p:nvPr>
        </p:nvGraphicFramePr>
        <p:xfrm>
          <a:off x="251521" y="4801697"/>
          <a:ext cx="7930873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9350"/>
                <a:gridCol w="454216"/>
                <a:gridCol w="2107092"/>
                <a:gridCol w="1130215"/>
              </a:tblGrid>
              <a:tr h="389903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ja-JP" sz="2800" b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TA-Q-BIN </a:t>
                      </a:r>
                      <a:r>
                        <a:rPr lang="zh-TW" altLang="en-US" sz="2800" b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宅急便在日本的業務情況</a:t>
                      </a:r>
                      <a:r>
                        <a:rPr lang="en-GB" altLang="ja-JP" sz="2800" b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(FY</a:t>
                      </a:r>
                      <a:r>
                        <a:rPr lang="en-GB" altLang="ja-JP" sz="2800" b="1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</a:t>
                      </a:r>
                      <a:r>
                        <a:rPr lang="en-GB" altLang="ja-JP" sz="2800" b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2015)</a:t>
                      </a:r>
                      <a:endParaRPr kumimoji="1" lang="ja-JP" altLang="en-US" sz="2800" dirty="0">
                        <a:latin typeface="Cambria Math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117720">
                <a:tc>
                  <a:txBody>
                    <a:bodyPr/>
                    <a:lstStyle/>
                    <a:p>
                      <a:pPr fontAlgn="t"/>
                      <a:r>
                        <a:rPr lang="zh-TW" altLang="en-US" sz="2000" b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 所有類型包裹總件數</a:t>
                      </a:r>
                      <a:endParaRPr lang="en-GB" altLang="ja-JP" sz="2000" b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  <a:p>
                      <a:pPr algn="r" fontAlgn="t"/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</a:t>
                      </a:r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億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  <a:r>
                        <a:rPr lang="en-US" altLang="ja-JP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100</a:t>
                      </a:r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萬</a:t>
                      </a:r>
                      <a:r>
                        <a:rPr lang="en-GB" altLang="ja-JP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</a:t>
                      </a:r>
                      <a:r>
                        <a:rPr lang="en-US" altLang="ja-JP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(</a:t>
                      </a:r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日均</a:t>
                      </a:r>
                      <a:r>
                        <a:rPr lang="en-US" altLang="ja-JP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</a:t>
                      </a:r>
                      <a:r>
                        <a:rPr lang="en-GB" altLang="ja-JP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47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</a:t>
                      </a:r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萬</a:t>
                      </a:r>
                      <a:r>
                        <a:rPr lang="en-GB" altLang="ja-JP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)</a:t>
                      </a:r>
                      <a:endParaRPr lang="en-US" altLang="ja-JP" sz="20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  <a:p>
                      <a:pPr fontAlgn="t"/>
                      <a:r>
                        <a:rPr lang="zh-TW" altLang="en-US" sz="2000" b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  低溫包裹總件數</a:t>
                      </a:r>
                      <a:endParaRPr lang="en-US" altLang="ja-JP" sz="2000" b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  <a:p>
                      <a:pPr algn="r" fontAlgn="t"/>
                      <a:r>
                        <a:rPr lang="en-US" altLang="ja-JP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1</a:t>
                      </a:r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億</a:t>
                      </a:r>
                      <a:r>
                        <a:rPr lang="en-US" altLang="ja-JP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9,2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00</a:t>
                      </a:r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萬</a:t>
                      </a:r>
                      <a:r>
                        <a:rPr lang="en-US" altLang="ja-JP" sz="200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(</a:t>
                      </a:r>
                      <a:r>
                        <a:rPr lang="zh-TW" altLang="en-US" sz="200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日均</a:t>
                      </a:r>
                      <a:r>
                        <a:rPr lang="en-US" altLang="ja-JP" sz="200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</a:t>
                      </a:r>
                      <a:r>
                        <a:rPr lang="en-US" altLang="zh-TW" sz="200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50</a:t>
                      </a:r>
                      <a:r>
                        <a:rPr lang="zh-TW" altLang="en-US" sz="200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萬</a:t>
                      </a:r>
                      <a:r>
                        <a:rPr lang="en-US" altLang="ja-JP" sz="2000" baseline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)</a:t>
                      </a:r>
                      <a:endParaRPr kumimoji="1" lang="ja-JP" altLang="en-US" sz="2000" dirty="0">
                        <a:latin typeface="Cambria Math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ja-JP" altLang="ja-JP" sz="20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員工人數</a:t>
                      </a:r>
                      <a:endParaRPr lang="en-US" altLang="ja-JP" sz="20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  <a:p>
                      <a:pPr fontAlgn="t"/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配送車數量</a:t>
                      </a:r>
                      <a:endParaRPr lang="en-GB" altLang="zh-TW" sz="20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  <a:p>
                      <a:pPr fontAlgn="t"/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營業所</a:t>
                      </a:r>
                      <a:endParaRPr lang="en-GB" altLang="ja-JP" sz="20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  <a:p>
                      <a:pPr fontAlgn="t"/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終端收送貨站點</a:t>
                      </a:r>
                      <a:r>
                        <a:rPr lang="en-GB" altLang="ja-JP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	</a:t>
                      </a:r>
                      <a:endParaRPr lang="ja-JP" altLang="ja-JP" sz="20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159,844</a:t>
                      </a:r>
                      <a:endParaRPr lang="ja-JP" altLang="ja-JP" sz="20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43,782</a:t>
                      </a:r>
                    </a:p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ja-JP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4,000</a:t>
                      </a:r>
                      <a:endParaRPr lang="en-US" altLang="ja-JP" sz="20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ja-JP" sz="2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220,000</a:t>
                      </a:r>
                      <a:endParaRPr lang="ja-JP" altLang="ja-JP" sz="200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107504" y="972267"/>
            <a:ext cx="7776864" cy="43659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kumimoji="1" lang="zh-TW" altLang="en-US" sz="2800" b="1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Meiryo UI" panose="020B0604030504040204" pitchFamily="50" charset="-128"/>
              </a:rPr>
              <a:t>上門配送服務</a:t>
            </a:r>
            <a:r>
              <a:rPr lang="en-US" altLang="zh-TW" sz="2800" b="1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Meiryo UI" panose="020B0604030504040204" pitchFamily="50" charset="-128"/>
              </a:rPr>
              <a:t> </a:t>
            </a:r>
            <a:r>
              <a:rPr lang="en-US" altLang="zh-TW" sz="28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Meiryo UI" panose="020B0604030504040204" pitchFamily="50" charset="-128"/>
              </a:rPr>
              <a:t>“</a:t>
            </a:r>
            <a:r>
              <a:rPr lang="zh-TW" altLang="en-US" sz="2800" b="1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Meiryo UI" panose="020B0604030504040204" pitchFamily="50" charset="-128"/>
              </a:rPr>
              <a:t>宅急便</a:t>
            </a:r>
            <a:r>
              <a:rPr lang="en-US" altLang="zh-TW" sz="2800" b="1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Meiryo UI" panose="020B0604030504040204" pitchFamily="50" charset="-128"/>
              </a:rPr>
              <a:t>”</a:t>
            </a:r>
            <a:r>
              <a:rPr lang="zh-TW" altLang="en-US" sz="2800" b="1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Meiryo UI" panose="020B0604030504040204" pitchFamily="50" charset="-128"/>
              </a:rPr>
              <a:t>  </a:t>
            </a:r>
            <a:r>
              <a:rPr kumimoji="1" lang="en-US" altLang="ja-JP" b="1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Meiryo UI" panose="020B0604030504040204" pitchFamily="50" charset="-128"/>
              </a:rPr>
              <a:t>Door-to-door parcel delivery services; “TA-Q-BIN”</a:t>
            </a:r>
            <a:endParaRPr kumimoji="1" lang="ja-JP" altLang="en-US" b="1" dirty="0" smtClean="0">
              <a:solidFill>
                <a:schemeClr val="tx1"/>
              </a:solidFill>
              <a:latin typeface="Cambria Math" panose="02040503050406030204" pitchFamily="18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437291"/>
            <a:ext cx="9144000" cy="3359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8916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PAS1018 </a:t>
            </a:r>
            <a:r>
              <a:rPr lang="zh-TW" altLang="en-US" dirty="0">
                <a:ea typeface="Cambria Math" panose="02040503050406030204" pitchFamily="18" charset="0"/>
              </a:rPr>
              <a:t>項目概要</a:t>
            </a:r>
            <a:endParaRPr lang="ja-JP" altLang="en-US" dirty="0">
              <a:ea typeface="Cambria Math" panose="020405030504060302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CD966A-4354-4D6C-9B64-90F404267A0C}" type="slidenum">
              <a:rPr lang="en-US" altLang="ja-JP" smtClean="0">
                <a:latin typeface="Cambria Math" panose="02040503050406030204" pitchFamily="18" charset="0"/>
                <a:ea typeface="Cambria Math" panose="02040503050406030204" pitchFamily="18" charset="0"/>
              </a:rPr>
              <a:pPr>
                <a:defRPr/>
              </a:pPr>
              <a:t>4</a:t>
            </a:fld>
            <a:endParaRPr lang="en-US" altLang="ja-JP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27832472"/>
              </p:ext>
            </p:extLst>
          </p:nvPr>
        </p:nvGraphicFramePr>
        <p:xfrm>
          <a:off x="252936" y="1047071"/>
          <a:ext cx="8640960" cy="548635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60240"/>
                <a:gridCol w="6480720"/>
              </a:tblGrid>
              <a:tr h="17281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000" dirty="0" smtClean="0">
                          <a:latin typeface="Cambria Math" panose="02040503050406030204" pitchFamily="18" charset="0"/>
                        </a:rPr>
                        <a:t>規範標題</a:t>
                      </a:r>
                      <a:endParaRPr kumimoji="1" lang="ja-JP" altLang="en-US" sz="2000" dirty="0">
                        <a:latin typeface="Cambria Math" panose="0204050305040603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PAS1018:2017 </a:t>
                      </a:r>
                      <a:r>
                        <a:rPr lang="zh-TW" altLang="en-US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公共可用規範</a:t>
                      </a:r>
                      <a:endParaRPr lang="en-US" altLang="zh-TW" sz="20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zh-TW" altLang="en-US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間接的</a:t>
                      </a:r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</a:t>
                      </a:r>
                      <a:r>
                        <a:rPr lang="zh-TW" altLang="en-US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溫度控制低溫送貨服務</a:t>
                      </a:r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— </a:t>
                      </a:r>
                      <a:r>
                        <a:rPr lang="zh-TW" altLang="en-US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以冷藏包裹為對象伴隨中轉的陸路運輸</a:t>
                      </a:r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— </a:t>
                      </a:r>
                      <a:r>
                        <a:rPr lang="zh-TW" altLang="en-US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規範</a:t>
                      </a:r>
                      <a:endParaRPr lang="en-US" altLang="ja-JP" sz="20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altLang="ja-JP" sz="14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PAS1018:2017 Publicly Available Specification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ja-JP" sz="14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Indirect, temperature-controlled refrigerated delivery services – Land transport of refrigerated parcels with intermediate transfer – Specification</a:t>
                      </a:r>
                      <a:endParaRPr kumimoji="1" lang="ja-JP" altLang="en-US" sz="1400" dirty="0">
                        <a:latin typeface="Cambria Math" panose="02040503050406030204" pitchFamily="18" charset="0"/>
                      </a:endParaRPr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000" kern="1200" dirty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a:t>正式發布</a:t>
                      </a:r>
                      <a:r>
                        <a:rPr kumimoji="1" lang="en-US" altLang="ja-JP" sz="2000" kern="1200" dirty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  <a:endParaRPr kumimoji="1" lang="ja-JP" altLang="en-US" sz="2000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2017</a:t>
                      </a:r>
                      <a:r>
                        <a:rPr lang="zh-TW" altLang="en-US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年</a:t>
                      </a:r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  <a:r>
                        <a:rPr lang="zh-TW" altLang="en-US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月</a:t>
                      </a:r>
                      <a:endParaRPr kumimoji="1" lang="ja-JP" altLang="en-US" sz="2000" dirty="0">
                        <a:latin typeface="Cambria Math" panose="02040503050406030204" pitchFamily="18" charset="0"/>
                      </a:endParaRPr>
                    </a:p>
                  </a:txBody>
                  <a:tcPr anchor="ctr"/>
                </a:tc>
              </a:tr>
              <a:tr h="6272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kern="1200" dirty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a:t>PAS1018</a:t>
                      </a:r>
                      <a:r>
                        <a:rPr kumimoji="1" lang="zh-TW" altLang="en-US" sz="2000" kern="1200" dirty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a:t>使用者</a:t>
                      </a:r>
                      <a:r>
                        <a:rPr kumimoji="1" lang="en-US" altLang="ja-JP" sz="2000" kern="1200" dirty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  <a:endParaRPr kumimoji="1" lang="ja-JP" altLang="en-US" sz="2000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配送服務提供商</a:t>
                      </a:r>
                      <a:endParaRPr lang="en-US" altLang="ja-JP" sz="20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/>
                </a:tc>
              </a:tr>
              <a:tr h="6272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000" kern="1200" dirty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a:t>規範制定者</a:t>
                      </a:r>
                      <a:endParaRPr kumimoji="1" lang="ja-JP" altLang="en-US" sz="2000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aseline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英國標準協會</a:t>
                      </a:r>
                      <a:endParaRPr lang="en-US" altLang="ja-JP" sz="20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BSI (British Standards</a:t>
                      </a:r>
                      <a:r>
                        <a:rPr lang="en-US" altLang="ja-JP" sz="2000" baseline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Institution)</a:t>
                      </a:r>
                      <a:endParaRPr kumimoji="1" lang="ja-JP" altLang="en-US" sz="2000" dirty="0">
                        <a:latin typeface="Cambria Math" panose="02040503050406030204" pitchFamily="18" charset="0"/>
                      </a:endParaRPr>
                    </a:p>
                  </a:txBody>
                  <a:tcPr anchor="ctr"/>
                </a:tc>
              </a:tr>
              <a:tr h="6272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000" kern="1200" dirty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a:t>贊助者</a:t>
                      </a:r>
                      <a:endParaRPr kumimoji="1" lang="ja-JP" altLang="en-US" sz="2000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000" kern="1200" baseline="0" dirty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雅瑪多控股</a:t>
                      </a:r>
                      <a:endParaRPr kumimoji="1" lang="ja-JP" altLang="en-US" sz="2000" kern="1200" baseline="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anchor="ctr"/>
                </a:tc>
              </a:tr>
              <a:tr h="6272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000" kern="1200" dirty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a:t>指導小組</a:t>
                      </a:r>
                      <a:endParaRPr kumimoji="1" lang="ja-JP" altLang="en-US" sz="2000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來自英國</a:t>
                      </a:r>
                      <a:r>
                        <a:rPr kumimoji="1"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</a:t>
                      </a:r>
                      <a:r>
                        <a:rPr kumimoji="1" lang="zh-TW" altLang="en-US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日本</a:t>
                      </a:r>
                      <a:r>
                        <a:rPr kumimoji="1"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</a:t>
                      </a:r>
                      <a:r>
                        <a:rPr kumimoji="1" lang="zh-TW" altLang="en-US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中國大陸</a:t>
                      </a:r>
                      <a:r>
                        <a:rPr kumimoji="1"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,</a:t>
                      </a:r>
                      <a:r>
                        <a:rPr kumimoji="1" lang="zh-TW" altLang="en-US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台灣的</a:t>
                      </a:r>
                      <a:r>
                        <a:rPr kumimoji="1" lang="en-US" altLang="ja-JP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</a:t>
                      </a:r>
                      <a:r>
                        <a:rPr kumimoji="1" lang="zh-TW" altLang="en-US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個相關機構和學者</a:t>
                      </a:r>
                      <a:endParaRPr kumimoji="1" lang="ja-JP" altLang="en-US" sz="2000" dirty="0">
                        <a:latin typeface="Cambria Math" panose="02040503050406030204" pitchFamily="18" charset="0"/>
                      </a:endParaRPr>
                    </a:p>
                  </a:txBody>
                  <a:tcPr anchor="ctr"/>
                </a:tc>
              </a:tr>
              <a:tr h="6713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000" kern="1200" dirty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a:t>政府支援</a:t>
                      </a:r>
                      <a:endParaRPr kumimoji="1" lang="ja-JP" altLang="en-US" sz="2000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000" kern="1200" dirty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日本政府 國土交通省</a:t>
                      </a:r>
                      <a:endParaRPr kumimoji="1" lang="ja-JP" altLang="en-US" sz="2000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5453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35"/>
          <p:cNvSpPr>
            <a:spLocks noGrp="1"/>
          </p:cNvSpPr>
          <p:nvPr>
            <p:ph type="title"/>
          </p:nvPr>
        </p:nvSpPr>
        <p:spPr>
          <a:xfrm>
            <a:off x="0" y="144497"/>
            <a:ext cx="8374154" cy="651600"/>
          </a:xfrm>
        </p:spPr>
        <p:txBody>
          <a:bodyPr/>
          <a:lstStyle/>
          <a:p>
            <a:r>
              <a:rPr lang="zh-TW" alt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為了滿足速度和靈活性，</a:t>
            </a:r>
            <a:r>
              <a:rPr lang="zh-TW" alt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雅瑪多決定開發</a:t>
            </a:r>
            <a:r>
              <a:rPr lang="en-US" altLang="ja-JP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PAS</a:t>
            </a:r>
            <a:r>
              <a:rPr lang="zh-TW" alt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標準</a:t>
            </a:r>
            <a:r>
              <a:rPr lang="zh-CN" alt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最为</a:t>
            </a:r>
            <a:r>
              <a:rPr lang="zh-TW" alt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第一步</a:t>
            </a:r>
            <a:endParaRPr lang="en-US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CF35F9-5879-42A9-8B76-81836FFCFE60}" type="slidenum">
              <a:rPr lang="ja-JP" altLang="en-US" smtClean="0">
                <a:solidFill>
                  <a:srgbClr val="31313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/>
              <a:t>5</a:t>
            </a:fld>
            <a:endParaRPr lang="ja-JP" altLang="en-US" dirty="0">
              <a:solidFill>
                <a:srgbClr val="31313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zh-CN" altLang="en-US" sz="2000" dirty="0" smtClean="0">
                <a:latin typeface="Meiryo UI" panose="020B0604030504040204" pitchFamily="50" charset="-128"/>
              </a:rPr>
              <a:t>标准的类型</a:t>
            </a:r>
            <a:endParaRPr lang="en-US" altLang="zh-CN" sz="2000" dirty="0" smtClean="0">
              <a:latin typeface="Meiryo UI" panose="020B0604030504040204" pitchFamily="50" charset="-128"/>
            </a:endParaRPr>
          </a:p>
        </p:txBody>
      </p:sp>
      <p:sp>
        <p:nvSpPr>
          <p:cNvPr id="10" name="二等辺三角形 3"/>
          <p:cNvSpPr/>
          <p:nvPr/>
        </p:nvSpPr>
        <p:spPr>
          <a:xfrm>
            <a:off x="1505441" y="1359511"/>
            <a:ext cx="6181610" cy="4519887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1" name="直線コネクタ 11"/>
          <p:cNvCxnSpPr/>
          <p:nvPr/>
        </p:nvCxnSpPr>
        <p:spPr>
          <a:xfrm>
            <a:off x="1970724" y="5214709"/>
            <a:ext cx="5265150" cy="1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2"/>
          <p:cNvCxnSpPr/>
          <p:nvPr/>
        </p:nvCxnSpPr>
        <p:spPr>
          <a:xfrm>
            <a:off x="2866097" y="3882790"/>
            <a:ext cx="3491576" cy="254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3"/>
          <p:cNvCxnSpPr/>
          <p:nvPr/>
        </p:nvCxnSpPr>
        <p:spPr>
          <a:xfrm>
            <a:off x="2411095" y="4551005"/>
            <a:ext cx="4369777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4"/>
          <p:cNvCxnSpPr/>
          <p:nvPr/>
        </p:nvCxnSpPr>
        <p:spPr>
          <a:xfrm>
            <a:off x="3329892" y="3221168"/>
            <a:ext cx="254097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22"/>
          <p:cNvCxnSpPr/>
          <p:nvPr/>
        </p:nvCxnSpPr>
        <p:spPr>
          <a:xfrm>
            <a:off x="3778299" y="2555151"/>
            <a:ext cx="16375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38"/>
          <p:cNvSpPr txBox="1"/>
          <p:nvPr/>
        </p:nvSpPr>
        <p:spPr>
          <a:xfrm>
            <a:off x="1505441" y="5414116"/>
            <a:ext cx="61816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/>
            <a:r>
              <a:rPr lang="zh-TW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企業作業規</a:t>
            </a:r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範</a:t>
            </a:r>
            <a:endParaRPr kumimoji="1" lang="en-US" altLang="zh-CN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39"/>
          <p:cNvSpPr txBox="1"/>
          <p:nvPr/>
        </p:nvSpPr>
        <p:spPr>
          <a:xfrm>
            <a:off x="1939425" y="4750765"/>
            <a:ext cx="5265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/>
            <a:r>
              <a:rPr lang="zh-TW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專用標準</a:t>
            </a:r>
            <a:endParaRPr kumimoji="1" lang="en-US" altLang="zh-CN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40"/>
          <p:cNvSpPr txBox="1"/>
          <p:nvPr/>
        </p:nvSpPr>
        <p:spPr>
          <a:xfrm>
            <a:off x="2635413" y="3885331"/>
            <a:ext cx="3921666" cy="679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/>
            <a:r>
              <a:rPr lang="en-US" altLang="ja-JP" sz="2215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PAS</a:t>
            </a:r>
          </a:p>
          <a:p>
            <a:pPr algn="ctr"/>
            <a:r>
              <a:rPr lang="en-US" altLang="ja-JP" sz="1477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公共可用規範</a:t>
            </a:r>
            <a:r>
              <a:rPr lang="en-US" altLang="ja-JP" sz="1477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477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41"/>
          <p:cNvSpPr txBox="1"/>
          <p:nvPr/>
        </p:nvSpPr>
        <p:spPr>
          <a:xfrm>
            <a:off x="2866097" y="3220641"/>
            <a:ext cx="3457575" cy="59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/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BS</a:t>
            </a:r>
          </a:p>
          <a:p>
            <a:pPr algn="ctr"/>
            <a:r>
              <a:rPr lang="en-US" altLang="ja-JP" sz="1477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zh-TW" altLang="en-US" sz="1477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英國標準</a:t>
            </a:r>
            <a:r>
              <a:rPr lang="en-US" altLang="ja-JP" sz="1477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477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42"/>
          <p:cNvSpPr txBox="1"/>
          <p:nvPr/>
        </p:nvSpPr>
        <p:spPr>
          <a:xfrm>
            <a:off x="3329892" y="2555952"/>
            <a:ext cx="2540977" cy="59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/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EN</a:t>
            </a:r>
          </a:p>
          <a:p>
            <a:pPr algn="ctr"/>
            <a:r>
              <a:rPr lang="en-US" altLang="ja-JP" sz="1477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zh-TW" altLang="en-US" sz="1477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歐洲標準</a:t>
            </a:r>
            <a:r>
              <a:rPr lang="en-US" altLang="ja-JP" sz="1477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1477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43"/>
          <p:cNvSpPr txBox="1"/>
          <p:nvPr/>
        </p:nvSpPr>
        <p:spPr>
          <a:xfrm>
            <a:off x="3819879" y="1956106"/>
            <a:ext cx="15840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/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ISO</a:t>
            </a:r>
          </a:p>
          <a:p>
            <a:pPr algn="ct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zh-TW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國際標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2" name="直線コネクタ 45"/>
          <p:cNvCxnSpPr/>
          <p:nvPr/>
        </p:nvCxnSpPr>
        <p:spPr>
          <a:xfrm>
            <a:off x="6323671" y="3889384"/>
            <a:ext cx="457200" cy="65807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46"/>
          <p:cNvCxnSpPr/>
          <p:nvPr/>
        </p:nvCxnSpPr>
        <p:spPr>
          <a:xfrm flipV="1">
            <a:off x="2411095" y="3882790"/>
            <a:ext cx="455002" cy="66466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65"/>
          <p:cNvCxnSpPr/>
          <p:nvPr/>
        </p:nvCxnSpPr>
        <p:spPr>
          <a:xfrm flipV="1">
            <a:off x="907221" y="1359511"/>
            <a:ext cx="3124039" cy="45198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66"/>
          <p:cNvCxnSpPr/>
          <p:nvPr/>
        </p:nvCxnSpPr>
        <p:spPr>
          <a:xfrm>
            <a:off x="5161233" y="1359511"/>
            <a:ext cx="3057570" cy="439552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69"/>
          <p:cNvSpPr txBox="1"/>
          <p:nvPr/>
        </p:nvSpPr>
        <p:spPr>
          <a:xfrm>
            <a:off x="508408" y="5916002"/>
            <a:ext cx="1246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r>
              <a:rPr lang="zh-CN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快</a:t>
            </a:r>
            <a:endParaRPr lang="en-US" altLang="zh-CN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テキスト ボックス 71"/>
          <p:cNvSpPr txBox="1"/>
          <p:nvPr/>
        </p:nvSpPr>
        <p:spPr>
          <a:xfrm>
            <a:off x="7903076" y="5916002"/>
            <a:ext cx="1246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r>
              <a:rPr lang="zh-CN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</a:t>
            </a:r>
            <a:endParaRPr lang="en-US" altLang="zh-CN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4"/>
          <p:cNvSpPr txBox="1"/>
          <p:nvPr/>
        </p:nvSpPr>
        <p:spPr>
          <a:xfrm rot="18319769">
            <a:off x="59342" y="3930182"/>
            <a:ext cx="3457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2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zh-TW" altLang="en-US" dirty="0"/>
              <a:t>制定速度</a:t>
            </a:r>
            <a:endParaRPr lang="en-US" altLang="zh-CN" dirty="0"/>
          </a:p>
        </p:txBody>
      </p:sp>
      <p:sp>
        <p:nvSpPr>
          <p:cNvPr id="29" name="テキスト ボックス 25"/>
          <p:cNvSpPr txBox="1"/>
          <p:nvPr/>
        </p:nvSpPr>
        <p:spPr>
          <a:xfrm rot="3301935">
            <a:off x="5777316" y="3959724"/>
            <a:ext cx="3457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/>
            <a:r>
              <a:rPr lang="zh-TW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靈</a:t>
            </a:r>
            <a:r>
              <a:rPr lang="zh-TW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</a:t>
            </a:r>
            <a:r>
              <a:rPr lang="zh-TW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性</a:t>
            </a:r>
            <a:endParaRPr lang="en-US" altLang="zh-CN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8"/>
          <p:cNvSpPr/>
          <p:nvPr/>
        </p:nvSpPr>
        <p:spPr>
          <a:xfrm>
            <a:off x="6848289" y="1949155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r>
              <a:rPr lang="zh-TW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國際標</a:t>
            </a:r>
            <a:r>
              <a:rPr lang="zh-TW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準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9"/>
          <p:cNvSpPr/>
          <p:nvPr/>
        </p:nvSpPr>
        <p:spPr>
          <a:xfrm>
            <a:off x="6809016" y="2567422"/>
            <a:ext cx="118654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r>
              <a:rPr lang="zh-TW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地區標準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10"/>
          <p:cNvSpPr/>
          <p:nvPr/>
        </p:nvSpPr>
        <p:spPr>
          <a:xfrm>
            <a:off x="6848289" y="3185689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r>
              <a:rPr lang="zh-TW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國家標準</a:t>
            </a:r>
            <a:endParaRPr lang="en-US" altLang="zh-CN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3" name="直線コネクタ 16"/>
          <p:cNvCxnSpPr/>
          <p:nvPr/>
        </p:nvCxnSpPr>
        <p:spPr>
          <a:xfrm>
            <a:off x="5560046" y="3355206"/>
            <a:ext cx="1220826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2"/>
          <p:cNvCxnSpPr/>
          <p:nvPr/>
        </p:nvCxnSpPr>
        <p:spPr>
          <a:xfrm>
            <a:off x="5360640" y="2755359"/>
            <a:ext cx="1420232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4961825" y="2162180"/>
            <a:ext cx="1861130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69"/>
          <p:cNvSpPr txBox="1"/>
          <p:nvPr/>
        </p:nvSpPr>
        <p:spPr>
          <a:xfrm>
            <a:off x="2992684" y="1427168"/>
            <a:ext cx="1246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r>
              <a:rPr lang="zh-CN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慢</a:t>
            </a:r>
            <a:endParaRPr kumimoji="1" lang="ja-JP" altLang="en-US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テキスト ボックス 69"/>
          <p:cNvSpPr txBox="1"/>
          <p:nvPr/>
        </p:nvSpPr>
        <p:spPr>
          <a:xfrm>
            <a:off x="5513191" y="1427168"/>
            <a:ext cx="1246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r>
              <a:rPr lang="zh-CN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低</a:t>
            </a:r>
            <a:endParaRPr lang="en-US" altLang="zh-CN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74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PAS1018</a:t>
            </a:r>
            <a:r>
              <a:rPr kumimoji="1" lang="zh-TW" alt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的適用範圍</a:t>
            </a:r>
            <a:endParaRPr kumimoji="1" lang="ja-JP" altLang="en-US" dirty="0">
              <a:latin typeface="Cambria Math" panose="020405030504060302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CD966A-4354-4D6C-9B64-90F404267A0C}" type="slidenum">
              <a:rPr lang="en-US" altLang="ja-JP" smtClean="0">
                <a:latin typeface="Cambria Math" panose="02040503050406030204" pitchFamily="18" charset="0"/>
                <a:ea typeface="Cambria Math" panose="02040503050406030204" pitchFamily="18" charset="0"/>
              </a:rPr>
              <a:pPr>
                <a:defRPr/>
              </a:pPr>
              <a:t>6</a:t>
            </a:fld>
            <a:endParaRPr lang="en-US" altLang="ja-JP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1"/>
          </p:nvPr>
        </p:nvSpPr>
        <p:spPr>
          <a:xfrm>
            <a:off x="323528" y="1016632"/>
            <a:ext cx="8641655" cy="54727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800" b="1" dirty="0" smtClean="0">
                <a:ea typeface="Cambria Math" panose="02040503050406030204" pitchFamily="18" charset="0"/>
              </a:rPr>
              <a:t>制定目的和背景</a:t>
            </a:r>
            <a:endParaRPr kumimoji="1" lang="en-US" altLang="ja-JP" sz="2800" b="1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altLang="ja-JP" sz="2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- </a:t>
            </a:r>
            <a:r>
              <a:rPr lang="zh-TW" altLang="en-US" sz="2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為了滿足日益增長的冷藏冷凍包裹運輸需求</a:t>
            </a:r>
            <a:r>
              <a:rPr lang="en-US" altLang="zh-TW" sz="2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,</a:t>
            </a:r>
            <a:r>
              <a:rPr lang="zh-TW" altLang="en-US" sz="2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低溫配送服務的數量和規模在不斷擴大</a:t>
            </a:r>
            <a:r>
              <a:rPr lang="zh-TW" altLang="en-US" sz="2200" dirty="0">
                <a:ea typeface="Cambria Math" panose="02040503050406030204" pitchFamily="18" charset="0"/>
              </a:rPr>
              <a:t>。</a:t>
            </a:r>
            <a:endParaRPr lang="en-US" altLang="ja-JP" sz="22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altLang="ja-JP" sz="2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ja-JP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- </a:t>
            </a:r>
            <a:r>
              <a:rPr lang="zh-TW" altLang="en-US" sz="2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在提供低溫宅配服務的過程中</a:t>
            </a:r>
            <a:r>
              <a:rPr lang="en-US" altLang="zh-TW" sz="2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,</a:t>
            </a:r>
            <a:r>
              <a:rPr lang="zh-TW" altLang="en-US" sz="2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有機會去改進</a:t>
            </a:r>
            <a:r>
              <a:rPr lang="zh-TW" altLang="en-US" sz="2200" dirty="0" smtClean="0">
                <a:ea typeface="Cambria Math" panose="02040503050406030204" pitchFamily="18" charset="0"/>
              </a:rPr>
              <a:t>寄</a:t>
            </a:r>
            <a:r>
              <a:rPr lang="zh-TW" altLang="en-US" sz="2200" dirty="0">
                <a:ea typeface="Cambria Math" panose="02040503050406030204" pitchFamily="18" charset="0"/>
              </a:rPr>
              <a:t>件者</a:t>
            </a:r>
            <a:r>
              <a:rPr lang="en-US" altLang="zh-TW" sz="2200" dirty="0">
                <a:ea typeface="Cambria Math" panose="02040503050406030204" pitchFamily="18" charset="0"/>
              </a:rPr>
              <a:t>/</a:t>
            </a:r>
            <a:r>
              <a:rPr lang="zh-TW" altLang="en-US" sz="2200" dirty="0">
                <a:ea typeface="Cambria Math" panose="02040503050406030204" pitchFamily="18" charset="0"/>
              </a:rPr>
              <a:t>收</a:t>
            </a:r>
            <a:r>
              <a:rPr lang="zh-TW" altLang="en-US" sz="2200" dirty="0" smtClean="0">
                <a:ea typeface="Cambria Math" panose="02040503050406030204" pitchFamily="18" charset="0"/>
              </a:rPr>
              <a:t>件者的使用便捷度以及提高隨之而來</a:t>
            </a:r>
            <a:r>
              <a:rPr lang="zh-TW" altLang="en-US" sz="2200" dirty="0">
                <a:ea typeface="Cambria Math" panose="02040503050406030204" pitchFamily="18" charset="0"/>
              </a:rPr>
              <a:t>的消費</a:t>
            </a:r>
            <a:r>
              <a:rPr lang="zh-TW" altLang="en-US" sz="2200" dirty="0" smtClean="0">
                <a:ea typeface="Cambria Math" panose="02040503050406030204" pitchFamily="18" charset="0"/>
              </a:rPr>
              <a:t>者信任感。</a:t>
            </a:r>
            <a:endParaRPr lang="en-US" altLang="zh-TW" sz="2200" dirty="0" smtClean="0">
              <a:ea typeface="Cambria Math" panose="02040503050406030204" pitchFamily="18" charset="0"/>
            </a:endParaRPr>
          </a:p>
          <a:p>
            <a:pPr marL="0" indent="0">
              <a:buNone/>
            </a:pPr>
            <a:endParaRPr kumimoji="1" lang="en-US" altLang="ja-JP" sz="2200" b="1" dirty="0"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ja-JP" altLang="en-US" sz="2800" b="1" dirty="0" smtClean="0">
                <a:ea typeface="Cambria Math" panose="02040503050406030204" pitchFamily="18" charset="0"/>
              </a:rPr>
              <a:t>適用範圍</a:t>
            </a:r>
            <a:endParaRPr kumimoji="1" lang="en-US" altLang="ja-JP" sz="2800" b="1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altLang="ja-JP" sz="2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-</a:t>
            </a:r>
            <a:r>
              <a:rPr lang="zh-TW" altLang="en-US" sz="2200" dirty="0" smtClean="0">
                <a:ea typeface="Cambria Math" panose="02040503050406030204" pitchFamily="18" charset="0"/>
              </a:rPr>
              <a:t>此</a:t>
            </a:r>
            <a:r>
              <a:rPr lang="en-US" altLang="zh-TW" sz="2200" dirty="0" smtClean="0">
                <a:ea typeface="Cambria Math" panose="02040503050406030204" pitchFamily="18" charset="0"/>
              </a:rPr>
              <a:t>PAS</a:t>
            </a:r>
            <a:r>
              <a:rPr lang="zh-TW" altLang="en-US" sz="2200" dirty="0" smtClean="0">
                <a:ea typeface="Cambria Math" panose="02040503050406030204" pitchFamily="18" charset="0"/>
              </a:rPr>
              <a:t>標準</a:t>
            </a:r>
            <a:r>
              <a:rPr lang="en-US" altLang="zh-TW" sz="2200" dirty="0" smtClean="0">
                <a:ea typeface="Cambria Math" panose="02040503050406030204" pitchFamily="18" charset="0"/>
              </a:rPr>
              <a:t>,</a:t>
            </a:r>
            <a:r>
              <a:rPr lang="zh-TW" altLang="en-US" sz="2200" dirty="0" smtClean="0">
                <a:ea typeface="Cambria Math" panose="02040503050406030204" pitchFamily="18" charset="0"/>
              </a:rPr>
              <a:t>以使用 冷藏車輛進行間接的需要中轉的控溫冷藏陸運服務為對象</a:t>
            </a:r>
            <a:r>
              <a:rPr lang="en-US" altLang="zh-TW" sz="2200" dirty="0" smtClean="0">
                <a:ea typeface="Cambria Math" panose="02040503050406030204" pitchFamily="18" charset="0"/>
              </a:rPr>
              <a:t>,</a:t>
            </a:r>
            <a:r>
              <a:rPr lang="zh-TW" altLang="en-US" sz="2200" dirty="0" smtClean="0">
                <a:ea typeface="Cambria Math" panose="02040503050406030204" pitchFamily="18" charset="0"/>
              </a:rPr>
              <a:t>對其服務所需準備和業務流程做出了規定。</a:t>
            </a:r>
            <a:endParaRPr lang="en-US" altLang="zh-TW" sz="2200" dirty="0" smtClean="0"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zh-TW" altLang="en-US" sz="2200" dirty="0" smtClean="0">
                <a:ea typeface="Cambria Math" panose="02040503050406030204" pitchFamily="18" charset="0"/>
              </a:rPr>
              <a:t> </a:t>
            </a:r>
            <a:r>
              <a:rPr lang="en-US" altLang="zh-TW" sz="2200" dirty="0" smtClean="0">
                <a:ea typeface="Cambria Math" panose="02040503050406030204" pitchFamily="18" charset="0"/>
              </a:rPr>
              <a:t>-</a:t>
            </a:r>
            <a:r>
              <a:rPr lang="zh-TW" altLang="en-US" sz="2200" dirty="0" smtClean="0">
                <a:ea typeface="Cambria Math" panose="02040503050406030204" pitchFamily="18" charset="0"/>
              </a:rPr>
              <a:t>其中並不包括針對</a:t>
            </a:r>
            <a:r>
              <a:rPr lang="zh-TW" altLang="en-US" sz="2200" dirty="0">
                <a:ea typeface="Cambria Math" panose="02040503050406030204" pitchFamily="18" charset="0"/>
              </a:rPr>
              <a:t>被</a:t>
            </a:r>
            <a:r>
              <a:rPr lang="zh-TW" altLang="en-US" sz="2200" dirty="0" smtClean="0">
                <a:ea typeface="Cambria Math" panose="02040503050406030204" pitchFamily="18" charset="0"/>
              </a:rPr>
              <a:t>交付的冷藏或冷凍包裹本身品質要求</a:t>
            </a:r>
            <a:r>
              <a:rPr lang="en-US" altLang="zh-TW" sz="2200" dirty="0" smtClean="0">
                <a:ea typeface="Cambria Math" panose="02040503050406030204" pitchFamily="18" charset="0"/>
              </a:rPr>
              <a:t>,</a:t>
            </a:r>
            <a:r>
              <a:rPr lang="zh-TW" altLang="en-US" sz="2200" dirty="0" smtClean="0">
                <a:ea typeface="Cambria Math" panose="02040503050406030204" pitchFamily="18" charset="0"/>
              </a:rPr>
              <a:t> 以及專為測量其溫度的內容和其前點收據狀態</a:t>
            </a:r>
            <a:r>
              <a:rPr lang="zh-TW" altLang="en-US" sz="2200" dirty="0">
                <a:ea typeface="Cambria Math" panose="02040503050406030204" pitchFamily="18" charset="0"/>
              </a:rPr>
              <a:t>。</a:t>
            </a:r>
            <a:r>
              <a:rPr lang="zh-TW" altLang="en-US" sz="2200" dirty="0" smtClean="0">
                <a:ea typeface="Cambria Math" panose="02040503050406030204" pitchFamily="18" charset="0"/>
              </a:rPr>
              <a:t>但設置了運輸此類型包裹的低溫配送服務要求。</a:t>
            </a:r>
            <a:endParaRPr lang="en-US" altLang="ja-JP" sz="22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703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オブジェクト 51" hidden="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3828187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3085" name="think-cell Slide" r:id="rId3" imgW="360" imgH="360" progId="">
              <p:embed/>
            </p:oleObj>
          </a:graphicData>
        </a:graphic>
      </p:graphicFrame>
      <p:sp>
        <p:nvSpPr>
          <p:cNvPr id="35" name="正方形/長方形 34"/>
          <p:cNvSpPr/>
          <p:nvPr/>
        </p:nvSpPr>
        <p:spPr>
          <a:xfrm>
            <a:off x="1331641" y="4285545"/>
            <a:ext cx="5976664" cy="10156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r>
              <a:rPr lang="en-US" altLang="ja-JP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2) </a:t>
            </a:r>
            <a:r>
              <a:rPr lang="zh-TW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運輸過程的管控</a:t>
            </a:r>
            <a:endParaRPr kumimoji="1" lang="en-US" altLang="ja-JP" sz="2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</a:t>
            </a:r>
            <a:r>
              <a:rPr lang="en-US" altLang="ja-JP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zh-TW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可能發生在溫度控制環境或非溫度</a:t>
            </a:r>
            <a:r>
              <a:rPr lang="zh-TW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控制</a:t>
            </a:r>
            <a:r>
              <a:rPr lang="zh-TW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</a:t>
            </a:r>
            <a:r>
              <a:rPr lang="en-US" altLang="ja-JP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0" name="カギ線コネクタ 69"/>
          <p:cNvCxnSpPr>
            <a:stCxn id="45" idx="2"/>
          </p:cNvCxnSpPr>
          <p:nvPr/>
        </p:nvCxnSpPr>
        <p:spPr>
          <a:xfrm rot="5400000">
            <a:off x="4582920" y="3715082"/>
            <a:ext cx="1635666" cy="2683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2940" y="123417"/>
            <a:ext cx="8085584" cy="587152"/>
          </a:xfrm>
        </p:spPr>
        <p:txBody>
          <a:bodyPr>
            <a:normAutofit/>
          </a:bodyPr>
          <a:lstStyle/>
          <a:p>
            <a:r>
              <a:rPr lang="zh-TW" altLang="en-US" dirty="0">
                <a:ea typeface="Cambria Math" panose="02040503050406030204" pitchFamily="18" charset="0"/>
              </a:rPr>
              <a:t>低溫配送服務過程中的關鍵環節</a:t>
            </a:r>
            <a:endParaRPr lang="ja-JP" altLang="en-US" dirty="0">
              <a:ea typeface="Cambria Math" panose="020405030504060302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CD966A-4354-4D6C-9B64-90F404267A0C}" type="slidenum">
              <a:rPr lang="en-US" altLang="ja-JP" smtClean="0">
                <a:latin typeface="Cambria Math" panose="02040503050406030204" pitchFamily="18" charset="0"/>
                <a:ea typeface="Cambria Math" panose="02040503050406030204" pitchFamily="18" charset="0"/>
              </a:rPr>
              <a:pPr>
                <a:defRPr/>
              </a:pPr>
              <a:t>7</a:t>
            </a:fld>
            <a:endParaRPr lang="en-US" altLang="ja-JP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803193" y="1929546"/>
            <a:ext cx="746584" cy="27531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zh-TW" altLang="en-US" sz="20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配送站</a:t>
            </a:r>
            <a:endParaRPr lang="ja-JP" altLang="en-US" sz="20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304912" y="2898589"/>
            <a:ext cx="835039" cy="275319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altLang="ja-JP" sz="20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615469" y="1929546"/>
            <a:ext cx="746583" cy="27531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zh-TW" altLang="en-US" sz="20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配送站</a:t>
            </a:r>
            <a:endParaRPr lang="ja-JP" altLang="en-US" sz="20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02940" y="1929546"/>
            <a:ext cx="901715" cy="27531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zh-TW" altLang="en-US" sz="20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寄</a:t>
            </a:r>
            <a:r>
              <a:rPr lang="zh-TW" altLang="en-US" sz="20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件</a:t>
            </a:r>
            <a:r>
              <a:rPr lang="zh-TW" altLang="en-US" sz="20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人</a:t>
            </a:r>
            <a:endParaRPr kumimoji="1" lang="ja-JP" altLang="en-US" sz="2000" dirty="0" smtClean="0">
              <a:solidFill>
                <a:schemeClr val="tx1"/>
              </a:solidFill>
              <a:latin typeface="Cambria Math" panose="020405030504060302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8160592" y="1929546"/>
            <a:ext cx="887711" cy="27531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zh-TW" altLang="en-US" sz="20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收</a:t>
            </a:r>
            <a:r>
              <a:rPr lang="zh-TW" altLang="en-US" sz="20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件</a:t>
            </a:r>
            <a:r>
              <a:rPr lang="zh-TW" altLang="en-US" sz="20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人</a:t>
            </a:r>
            <a:endParaRPr lang="ja-JP" altLang="en-US" sz="2000" dirty="0">
              <a:solidFill>
                <a:schemeClr val="tx1"/>
              </a:solidFill>
              <a:latin typeface="Cambria Math" panose="020405030504060302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885" y="2332228"/>
            <a:ext cx="901715" cy="520588"/>
          </a:xfrm>
          <a:prstGeom prst="rect">
            <a:avLst/>
          </a:prstGeom>
          <a:ln>
            <a:noFill/>
          </a:ln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72400" y="2329917"/>
            <a:ext cx="887711" cy="525210"/>
          </a:xfrm>
          <a:prstGeom prst="rect">
            <a:avLst/>
          </a:prstGeom>
          <a:ln>
            <a:noFill/>
          </a:ln>
        </p:spPr>
      </p:pic>
      <p:pic>
        <p:nvPicPr>
          <p:cNvPr id="13" name="図 12"/>
          <p:cNvPicPr preferRelativeResize="0"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614" y="2417644"/>
            <a:ext cx="583289" cy="349757"/>
          </a:xfrm>
          <a:prstGeom prst="rect">
            <a:avLst/>
          </a:prstGeom>
          <a:ln>
            <a:noFill/>
          </a:ln>
        </p:spPr>
      </p:pic>
      <p:pic>
        <p:nvPicPr>
          <p:cNvPr id="14" name="図 13"/>
          <p:cNvPicPr preferRelativeResize="0"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57096" y="2417644"/>
            <a:ext cx="583289" cy="349757"/>
          </a:xfrm>
          <a:prstGeom prst="rect">
            <a:avLst/>
          </a:prstGeom>
          <a:ln>
            <a:noFill/>
          </a:ln>
        </p:spPr>
      </p:pic>
      <p:pic>
        <p:nvPicPr>
          <p:cNvPr id="15" name="図 14"/>
          <p:cNvPicPr preferRelativeResize="0"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48197" y="2450484"/>
            <a:ext cx="727829" cy="284076"/>
          </a:xfrm>
          <a:prstGeom prst="rect">
            <a:avLst/>
          </a:prstGeom>
          <a:ln>
            <a:noFill/>
          </a:ln>
        </p:spPr>
      </p:pic>
      <p:pic>
        <p:nvPicPr>
          <p:cNvPr id="16" name="図 15"/>
          <p:cNvPicPr preferRelativeResize="0"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08085" y="2450484"/>
            <a:ext cx="727829" cy="284076"/>
          </a:xfrm>
          <a:prstGeom prst="rect">
            <a:avLst/>
          </a:prstGeom>
          <a:ln>
            <a:noFill/>
          </a:ln>
        </p:spPr>
      </p:pic>
      <p:pic>
        <p:nvPicPr>
          <p:cNvPr id="17" name="図 16"/>
          <p:cNvPicPr preferRelativeResize="0"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7973" y="2450484"/>
            <a:ext cx="727829" cy="284076"/>
          </a:xfrm>
          <a:prstGeom prst="rect">
            <a:avLst/>
          </a:prstGeom>
          <a:ln>
            <a:noFill/>
          </a:ln>
        </p:spPr>
      </p:pic>
      <p:pic>
        <p:nvPicPr>
          <p:cNvPr id="18" name="Picture 5" descr="C:\Users\yhd0016\Desktop\base2.jpg"/>
          <p:cNvPicPr preferRelativeResize="0"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08040" y="2384287"/>
            <a:ext cx="668031" cy="41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C:\Users\yhd0016\Desktop\centre.jpg"/>
          <p:cNvPicPr preferRelativeResize="0"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18917" y="2384287"/>
            <a:ext cx="597266" cy="41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5" descr="C:\Users\yhd0016\Desktop\base2.jpg"/>
          <p:cNvPicPr preferRelativeResize="0"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67928" y="2384287"/>
            <a:ext cx="668031" cy="41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C:\Users\yhd0016\Desktop\centre.jpg"/>
          <p:cNvPicPr preferRelativeResize="0"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27816" y="2384287"/>
            <a:ext cx="597266" cy="41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ホームベース 26"/>
          <p:cNvSpPr/>
          <p:nvPr/>
        </p:nvSpPr>
        <p:spPr>
          <a:xfrm>
            <a:off x="2136980" y="1184744"/>
            <a:ext cx="4895829" cy="573389"/>
          </a:xfrm>
          <a:prstGeom prst="homePlate">
            <a:avLst/>
          </a:prstGeom>
          <a:solidFill>
            <a:srgbClr val="00206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zh-TW" altLang="en-US" sz="2800" b="1" dirty="0" smtClean="0">
                <a:solidFill>
                  <a:schemeClr val="bg1"/>
                </a:solidFill>
                <a:latin typeface="Cambria Math" panose="02040503050406030204" pitchFamily="18" charset="0"/>
                <a:ea typeface="Meiryo UI" panose="020B0604030504040204" pitchFamily="50" charset="-128"/>
                <a:cs typeface="Meiryo UI" panose="020B0604030504040204" pitchFamily="50" charset="-128"/>
              </a:rPr>
              <a:t>中轉運輸</a:t>
            </a:r>
            <a:endParaRPr kumimoji="1" lang="ja-JP" altLang="en-US" sz="2800" b="1" dirty="0" smtClean="0">
              <a:solidFill>
                <a:schemeClr val="bg1"/>
              </a:solidFill>
              <a:latin typeface="Cambria Math" panose="02040503050406030204" pitchFamily="18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ホームベース 27"/>
          <p:cNvSpPr/>
          <p:nvPr/>
        </p:nvSpPr>
        <p:spPr>
          <a:xfrm>
            <a:off x="69883" y="1184744"/>
            <a:ext cx="2067095" cy="573389"/>
          </a:xfrm>
          <a:prstGeom prst="homePlate">
            <a:avLst>
              <a:gd name="adj" fmla="val 16686"/>
            </a:avLst>
          </a:prstGeom>
          <a:solidFill>
            <a:srgbClr val="00206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zh-TW" altLang="en-US" sz="2800" b="1" dirty="0" smtClean="0">
                <a:solidFill>
                  <a:schemeClr val="bg1"/>
                </a:solidFill>
                <a:latin typeface="Cambria Math" panose="020405030504060302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取件</a:t>
            </a:r>
            <a:endParaRPr kumimoji="1" lang="ja-JP" altLang="en-US" sz="2800" b="1" dirty="0" smtClean="0">
              <a:solidFill>
                <a:schemeClr val="bg1"/>
              </a:solidFill>
              <a:latin typeface="Cambria Math" panose="020405030504060302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9" name="ホームベース 28"/>
          <p:cNvSpPr/>
          <p:nvPr/>
        </p:nvSpPr>
        <p:spPr>
          <a:xfrm>
            <a:off x="7032808" y="1184744"/>
            <a:ext cx="2027301" cy="573389"/>
          </a:xfrm>
          <a:prstGeom prst="homePlate">
            <a:avLst>
              <a:gd name="adj" fmla="val 18645"/>
            </a:avLst>
          </a:prstGeom>
          <a:solidFill>
            <a:srgbClr val="00206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zh-TW" altLang="en-US" sz="2800" b="1" dirty="0">
                <a:solidFill>
                  <a:schemeClr val="bg1"/>
                </a:solidFill>
                <a:latin typeface="Cambria Math" panose="020405030504060302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配送</a:t>
            </a:r>
            <a:endParaRPr lang="ja-JP" altLang="en-US" sz="2800" b="1" dirty="0">
              <a:solidFill>
                <a:schemeClr val="bg1"/>
              </a:solidFill>
              <a:latin typeface="Cambria Math" panose="020405030504060302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64172" y="2295129"/>
            <a:ext cx="940483" cy="67476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1352039" y="5527685"/>
            <a:ext cx="6388313" cy="83099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r>
              <a:rPr lang="en-US" altLang="ja-JP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3)</a:t>
            </a:r>
            <a:r>
              <a:rPr lang="zh-TW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配送服務提供商和寄</a:t>
            </a:r>
            <a:r>
              <a:rPr lang="zh-TW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件者</a:t>
            </a:r>
            <a:r>
              <a:rPr lang="en-US" altLang="zh-TW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zh-TW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收件</a:t>
            </a:r>
            <a:r>
              <a:rPr lang="zh-TW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者之間</a:t>
            </a:r>
            <a:endParaRPr lang="en-US" altLang="zh-TW" sz="2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zh-TW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zh-TW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所交換信息的一致性</a:t>
            </a:r>
            <a:endParaRPr kumimoji="1" lang="ja-JP" altLang="en-US" sz="2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331641" y="3466452"/>
            <a:ext cx="5900232" cy="46166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457200" indent="-457200">
              <a:buAutoNum type="arabicParenR"/>
            </a:pPr>
            <a:r>
              <a:rPr kumimoji="1" lang="zh-TW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低溫配送設備</a:t>
            </a:r>
            <a:r>
              <a:rPr kumimoji="1" lang="en-US" altLang="zh-TW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zh-TW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配送</a:t>
            </a:r>
            <a:r>
              <a:rPr lang="zh-TW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車</a:t>
            </a:r>
            <a:r>
              <a:rPr kumimoji="1" lang="zh-TW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r>
              <a:rPr lang="en-US" altLang="zh-TW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kumimoji="1" lang="zh-TW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的溫度控制</a:t>
            </a:r>
            <a:endParaRPr kumimoji="1" lang="ja-JP" altLang="en-US" sz="2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3348315" y="1929546"/>
            <a:ext cx="835039" cy="27531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ts val="1600"/>
              </a:lnSpc>
            </a:pPr>
            <a:r>
              <a:rPr lang="zh-TW" altLang="en-US" sz="20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物流</a:t>
            </a:r>
            <a:endParaRPr lang="en-US" altLang="zh-TW" sz="20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600"/>
              </a:lnSpc>
            </a:pPr>
            <a:r>
              <a:rPr lang="zh-TW" altLang="en-US" sz="20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集散中</a:t>
            </a:r>
            <a:r>
              <a:rPr lang="zh-TW" altLang="en-US" sz="20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心</a:t>
            </a:r>
            <a:endParaRPr lang="en-US" altLang="ja-JP" sz="20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501164" y="2329918"/>
            <a:ext cx="803747" cy="5686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981892" y="1929546"/>
            <a:ext cx="835039" cy="27531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ts val="1600"/>
              </a:lnSpc>
            </a:pPr>
            <a:r>
              <a:rPr lang="zh-TW" altLang="en-US" sz="20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物流</a:t>
            </a:r>
            <a:endParaRPr lang="en-US" altLang="zh-TW" sz="20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600"/>
              </a:lnSpc>
            </a:pPr>
            <a:r>
              <a:rPr lang="zh-TW" altLang="en-US" sz="20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集散中</a:t>
            </a:r>
            <a:r>
              <a:rPr lang="zh-TW" altLang="en-US" sz="20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心</a:t>
            </a:r>
            <a:endParaRPr lang="en-US" altLang="ja-JP" sz="20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8131030" y="2276872"/>
            <a:ext cx="940483" cy="67476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931852" y="2329918"/>
            <a:ext cx="940483" cy="5686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2" name="カギ線コネクタ 21"/>
          <p:cNvCxnSpPr>
            <a:stCxn id="30" idx="2"/>
            <a:endCxn id="36" idx="1"/>
          </p:cNvCxnSpPr>
          <p:nvPr/>
        </p:nvCxnSpPr>
        <p:spPr>
          <a:xfrm rot="16200000" flipH="1">
            <a:off x="-543419" y="4047725"/>
            <a:ext cx="2973291" cy="817625"/>
          </a:xfrm>
          <a:prstGeom prst="bent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カギ線コネクタ 45"/>
          <p:cNvCxnSpPr>
            <a:stCxn id="42" idx="2"/>
          </p:cNvCxnSpPr>
          <p:nvPr/>
        </p:nvCxnSpPr>
        <p:spPr>
          <a:xfrm rot="5400000">
            <a:off x="2569641" y="3230887"/>
            <a:ext cx="665695" cy="1100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カギ線コネクタ 53"/>
          <p:cNvCxnSpPr>
            <a:stCxn id="44" idx="2"/>
            <a:endCxn id="36" idx="3"/>
          </p:cNvCxnSpPr>
          <p:nvPr/>
        </p:nvCxnSpPr>
        <p:spPr>
          <a:xfrm rot="5400000">
            <a:off x="6675038" y="4016950"/>
            <a:ext cx="2991548" cy="860920"/>
          </a:xfrm>
          <a:prstGeom prst="bent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0962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432048" y="2420888"/>
            <a:ext cx="7236296" cy="3312368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Cambria Math" panose="02040503050406030204" pitchFamily="18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1"/>
          </p:nvPr>
        </p:nvSpPr>
        <p:spPr>
          <a:xfrm>
            <a:off x="432048" y="764704"/>
            <a:ext cx="6948264" cy="5976664"/>
          </a:xfrm>
        </p:spPr>
        <p:txBody>
          <a:bodyPr wrap="none">
            <a:noAutofit/>
          </a:bodyPr>
          <a:lstStyle/>
          <a:p>
            <a:pPr marL="0" indent="0">
              <a:buNone/>
            </a:pPr>
            <a:r>
              <a:rPr lang="zh-TW" altLang="en-US" sz="1800" dirty="0" smtClean="0">
                <a:ea typeface="Cambria Math" panose="02040503050406030204" pitchFamily="18" charset="0"/>
              </a:rPr>
              <a:t>前</a:t>
            </a:r>
            <a:r>
              <a:rPr lang="zh-TW" altLang="en-US" sz="1800" dirty="0">
                <a:ea typeface="Cambria Math" panose="02040503050406030204" pitchFamily="18" charset="0"/>
              </a:rPr>
              <a:t>言</a:t>
            </a:r>
            <a:endParaRPr lang="en-US" altLang="ja-JP" sz="1800" dirty="0"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altLang="ja-JP" sz="1800" dirty="0">
                <a:ea typeface="Cambria Math" panose="02040503050406030204" pitchFamily="18" charset="0"/>
              </a:rPr>
              <a:t>0 </a:t>
            </a:r>
            <a:r>
              <a:rPr lang="zh-TW" altLang="en-US" sz="1800" dirty="0" smtClean="0">
                <a:ea typeface="Cambria Math" panose="02040503050406030204" pitchFamily="18" charset="0"/>
              </a:rPr>
              <a:t> 簡介</a:t>
            </a:r>
            <a:endParaRPr lang="en-US" altLang="ja-JP" sz="1800" dirty="0"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altLang="ja-JP" sz="1800" dirty="0">
                <a:ea typeface="Cambria Math" panose="02040503050406030204" pitchFamily="18" charset="0"/>
              </a:rPr>
              <a:t>1 </a:t>
            </a:r>
            <a:r>
              <a:rPr lang="zh-TW" altLang="en-US" sz="1800" dirty="0" smtClean="0">
                <a:ea typeface="Cambria Math" panose="02040503050406030204" pitchFamily="18" charset="0"/>
              </a:rPr>
              <a:t> 適用範圍</a:t>
            </a:r>
            <a:endParaRPr lang="en-US" altLang="ja-JP" sz="1800" dirty="0"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altLang="ja-JP" sz="1800" dirty="0">
                <a:ea typeface="Cambria Math" panose="02040503050406030204" pitchFamily="18" charset="0"/>
              </a:rPr>
              <a:t>2 </a:t>
            </a:r>
            <a:r>
              <a:rPr lang="zh-TW" altLang="en-US" sz="1800" dirty="0" smtClean="0">
                <a:ea typeface="Cambria Math" panose="02040503050406030204" pitchFamily="18" charset="0"/>
              </a:rPr>
              <a:t> 規範性引用</a:t>
            </a:r>
            <a:endParaRPr lang="en-US" altLang="ja-JP" sz="1800" dirty="0"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altLang="ja-JP" sz="1800" dirty="0">
                <a:ea typeface="Cambria Math" panose="02040503050406030204" pitchFamily="18" charset="0"/>
              </a:rPr>
              <a:t>3 </a:t>
            </a:r>
            <a:r>
              <a:rPr lang="zh-TW" altLang="en-US" sz="1800" dirty="0" smtClean="0">
                <a:ea typeface="Cambria Math" panose="02040503050406030204" pitchFamily="18" charset="0"/>
              </a:rPr>
              <a:t> 術語和定義</a:t>
            </a:r>
            <a:endParaRPr lang="en-US" altLang="ja-JP" sz="1800" dirty="0"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altLang="ja-JP" sz="1800" dirty="0">
                <a:ea typeface="Cambria Math" panose="02040503050406030204" pitchFamily="18" charset="0"/>
              </a:rPr>
              <a:t>4 </a:t>
            </a:r>
            <a:r>
              <a:rPr lang="zh-TW" altLang="en-US" sz="1800" dirty="0" smtClean="0">
                <a:ea typeface="Cambria Math" panose="02040503050406030204" pitchFamily="18" charset="0"/>
              </a:rPr>
              <a:t> 低溫配送服務定義和交流</a:t>
            </a:r>
            <a:endParaRPr lang="en-US" altLang="ja-JP" sz="1800" dirty="0"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altLang="ja-JP" sz="1800" dirty="0">
                <a:ea typeface="Cambria Math" panose="02040503050406030204" pitchFamily="18" charset="0"/>
              </a:rPr>
              <a:t>5 </a:t>
            </a:r>
            <a:r>
              <a:rPr lang="zh-TW" altLang="en-US" sz="1800" dirty="0" smtClean="0">
                <a:ea typeface="Cambria Math" panose="02040503050406030204" pitchFamily="18" charset="0"/>
              </a:rPr>
              <a:t> 低溫配送服務提供商的營業執照</a:t>
            </a:r>
            <a:endParaRPr lang="en-US" altLang="ja-JP" sz="1800" dirty="0"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altLang="ja-JP" sz="1800" dirty="0">
                <a:ea typeface="Cambria Math" panose="02040503050406030204" pitchFamily="18" charset="0"/>
              </a:rPr>
              <a:t>6 </a:t>
            </a:r>
            <a:r>
              <a:rPr lang="zh-TW" altLang="en-US" sz="1800" dirty="0" smtClean="0">
                <a:ea typeface="Cambria Math" panose="02040503050406030204" pitchFamily="18" charset="0"/>
              </a:rPr>
              <a:t> 運輸網絡</a:t>
            </a:r>
            <a:endParaRPr lang="en-US" altLang="ja-JP" sz="1800" dirty="0"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altLang="ja-JP" sz="1800" dirty="0">
                <a:ea typeface="Cambria Math" panose="02040503050406030204" pitchFamily="18" charset="0"/>
              </a:rPr>
              <a:t>7 </a:t>
            </a:r>
            <a:r>
              <a:rPr lang="zh-TW" altLang="en-US" sz="1800" dirty="0" smtClean="0">
                <a:ea typeface="Cambria Math" panose="02040503050406030204" pitchFamily="18" charset="0"/>
              </a:rPr>
              <a:t> 低溫包裹</a:t>
            </a:r>
            <a:endParaRPr lang="en-US" altLang="ja-JP" sz="1800" dirty="0"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altLang="ja-JP" sz="1800" dirty="0">
                <a:ea typeface="Cambria Math" panose="02040503050406030204" pitchFamily="18" charset="0"/>
              </a:rPr>
              <a:t>8 </a:t>
            </a:r>
            <a:r>
              <a:rPr lang="zh-TW" altLang="en-US" sz="1800" dirty="0" smtClean="0">
                <a:ea typeface="Cambria Math" panose="02040503050406030204" pitchFamily="18" charset="0"/>
              </a:rPr>
              <a:t> 低溫配送服務提供商和服務使用者</a:t>
            </a:r>
            <a:r>
              <a:rPr lang="en-US" altLang="zh-TW" sz="1800" dirty="0" smtClean="0">
                <a:ea typeface="Cambria Math" panose="02040503050406030204" pitchFamily="18" charset="0"/>
              </a:rPr>
              <a:t>(</a:t>
            </a:r>
            <a:r>
              <a:rPr lang="zh-TW" altLang="en-US" sz="1800" dirty="0" smtClean="0">
                <a:ea typeface="Cambria Math" panose="02040503050406030204" pitchFamily="18" charset="0"/>
              </a:rPr>
              <a:t>寄件人</a:t>
            </a:r>
            <a:r>
              <a:rPr lang="en-US" altLang="zh-TW" sz="1800" dirty="0" smtClean="0">
                <a:ea typeface="Cambria Math" panose="02040503050406030204" pitchFamily="18" charset="0"/>
              </a:rPr>
              <a:t>)</a:t>
            </a:r>
            <a:r>
              <a:rPr lang="zh-TW" altLang="en-US" sz="1800" dirty="0" smtClean="0">
                <a:ea typeface="Cambria Math" panose="02040503050406030204" pitchFamily="18" charset="0"/>
              </a:rPr>
              <a:t>之間所交換的信息</a:t>
            </a:r>
            <a:endParaRPr lang="en-US" altLang="ja-JP" sz="1800" dirty="0" smtClean="0"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altLang="ja-JP" sz="1800" dirty="0" smtClean="0">
                <a:ea typeface="Cambria Math" panose="02040503050406030204" pitchFamily="18" charset="0"/>
              </a:rPr>
              <a:t>9</a:t>
            </a:r>
            <a:r>
              <a:rPr lang="zh-TW" altLang="en-US" sz="1800" dirty="0" smtClean="0">
                <a:ea typeface="Cambria Math" panose="02040503050406030204" pitchFamily="18" charset="0"/>
              </a:rPr>
              <a:t> 低溫配送服務提供商和收件人之</a:t>
            </a:r>
            <a:r>
              <a:rPr lang="zh-TW" altLang="en-US" sz="1800" dirty="0">
                <a:ea typeface="Cambria Math" panose="02040503050406030204" pitchFamily="18" charset="0"/>
              </a:rPr>
              <a:t>間所交換的信</a:t>
            </a:r>
            <a:r>
              <a:rPr lang="zh-TW" altLang="en-US" sz="1800" dirty="0" smtClean="0">
                <a:ea typeface="Cambria Math" panose="02040503050406030204" pitchFamily="18" charset="0"/>
              </a:rPr>
              <a:t>息</a:t>
            </a:r>
            <a:endParaRPr lang="en-US" altLang="ja-JP" sz="1800" dirty="0" smtClean="0"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altLang="ja-JP" sz="1800" dirty="0" smtClean="0">
                <a:ea typeface="Cambria Math" panose="02040503050406030204" pitchFamily="18" charset="0"/>
              </a:rPr>
              <a:t>10 </a:t>
            </a:r>
            <a:r>
              <a:rPr lang="zh-TW" altLang="en-US" sz="1800" dirty="0" smtClean="0">
                <a:ea typeface="Cambria Math" panose="02040503050406030204" pitchFamily="18" charset="0"/>
              </a:rPr>
              <a:t>有關營業所</a:t>
            </a:r>
            <a:r>
              <a:rPr lang="en-US" altLang="zh-TW" sz="1800" dirty="0">
                <a:ea typeface="Cambria Math" panose="02040503050406030204" pitchFamily="18" charset="0"/>
              </a:rPr>
              <a:t>,</a:t>
            </a:r>
            <a:r>
              <a:rPr lang="zh-TW" altLang="en-US" sz="1800" dirty="0" smtClean="0">
                <a:ea typeface="Cambria Math" panose="02040503050406030204" pitchFamily="18" charset="0"/>
              </a:rPr>
              <a:t>低溫運輸車</a:t>
            </a:r>
            <a:r>
              <a:rPr lang="en-US" altLang="zh-TW" sz="1800" dirty="0" smtClean="0">
                <a:ea typeface="Cambria Math" panose="02040503050406030204" pitchFamily="18" charset="0"/>
              </a:rPr>
              <a:t>,</a:t>
            </a:r>
            <a:r>
              <a:rPr lang="zh-TW" altLang="en-US" sz="1800" dirty="0" smtClean="0">
                <a:ea typeface="Cambria Math" panose="02040503050406030204" pitchFamily="18" charset="0"/>
              </a:rPr>
              <a:t>冷庫以及保冷器材</a:t>
            </a:r>
            <a:r>
              <a:rPr lang="en-US" altLang="zh-TW" sz="1800" dirty="0" smtClean="0">
                <a:ea typeface="Cambria Math" panose="02040503050406030204" pitchFamily="18" charset="0"/>
              </a:rPr>
              <a:t>(</a:t>
            </a:r>
            <a:r>
              <a:rPr lang="zh-TW" altLang="en-US" sz="1800" dirty="0" smtClean="0">
                <a:ea typeface="Cambria Math" panose="02040503050406030204" pitchFamily="18" charset="0"/>
              </a:rPr>
              <a:t>冷媒</a:t>
            </a:r>
            <a:r>
              <a:rPr lang="en-US" altLang="zh-TW" sz="1800" dirty="0" smtClean="0">
                <a:ea typeface="Cambria Math" panose="02040503050406030204" pitchFamily="18" charset="0"/>
              </a:rPr>
              <a:t>)</a:t>
            </a:r>
            <a:r>
              <a:rPr lang="zh-TW" altLang="en-US" sz="1800" dirty="0" smtClean="0">
                <a:ea typeface="Cambria Math" panose="02040503050406030204" pitchFamily="18" charset="0"/>
              </a:rPr>
              <a:t>的條件</a:t>
            </a:r>
            <a:endParaRPr lang="en-US" altLang="ja-JP" sz="1800" dirty="0"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altLang="ja-JP" sz="1800" dirty="0">
                <a:ea typeface="Cambria Math" panose="02040503050406030204" pitchFamily="18" charset="0"/>
              </a:rPr>
              <a:t>11 </a:t>
            </a:r>
            <a:r>
              <a:rPr lang="zh-TW" altLang="en-US" sz="1800" dirty="0" smtClean="0">
                <a:ea typeface="Cambria Math" panose="02040503050406030204" pitchFamily="18" charset="0"/>
              </a:rPr>
              <a:t>作業指導和操作手冊</a:t>
            </a:r>
            <a:endParaRPr lang="en-US" altLang="ja-JP" sz="1800" dirty="0"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altLang="ja-JP" sz="1800" dirty="0">
                <a:ea typeface="Cambria Math" panose="02040503050406030204" pitchFamily="18" charset="0"/>
              </a:rPr>
              <a:t>12 </a:t>
            </a:r>
            <a:r>
              <a:rPr lang="zh-TW" altLang="en-US" sz="1800" dirty="0" smtClean="0">
                <a:ea typeface="Cambria Math" panose="02040503050406030204" pitchFamily="18" charset="0"/>
              </a:rPr>
              <a:t>人</a:t>
            </a:r>
            <a:r>
              <a:rPr lang="zh-TW" altLang="en-US" sz="1800" dirty="0">
                <a:ea typeface="Cambria Math" panose="02040503050406030204" pitchFamily="18" charset="0"/>
              </a:rPr>
              <a:t>員</a:t>
            </a:r>
            <a:endParaRPr lang="en-US" altLang="ja-JP" sz="1800" dirty="0"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altLang="ja-JP" sz="1800" dirty="0" smtClean="0">
                <a:ea typeface="Cambria Math" panose="02040503050406030204" pitchFamily="18" charset="0"/>
              </a:rPr>
              <a:t>13</a:t>
            </a:r>
            <a:r>
              <a:rPr lang="zh-TW" altLang="en-US" sz="1800" dirty="0" smtClean="0">
                <a:ea typeface="Cambria Math" panose="02040503050406030204" pitchFamily="18" charset="0"/>
              </a:rPr>
              <a:t> 低溫配送服務的</a:t>
            </a:r>
            <a:r>
              <a:rPr lang="zh-TW" altLang="en-US" sz="1800" dirty="0">
                <a:ea typeface="Cambria Math" panose="02040503050406030204" pitchFamily="18" charset="0"/>
              </a:rPr>
              <a:t>監測和改進</a:t>
            </a:r>
            <a:endParaRPr lang="en-US" altLang="ja-JP" sz="1800" dirty="0"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altLang="ja-JP" sz="1800" dirty="0" smtClean="0">
                <a:ea typeface="Cambria Math" panose="02040503050406030204" pitchFamily="18" charset="0"/>
              </a:rPr>
              <a:t>Annex </a:t>
            </a:r>
            <a:r>
              <a:rPr lang="en-US" altLang="ja-JP" sz="1800" dirty="0">
                <a:ea typeface="Cambria Math" panose="02040503050406030204" pitchFamily="18" charset="0"/>
              </a:rPr>
              <a:t>A </a:t>
            </a:r>
            <a:r>
              <a:rPr lang="en-US" altLang="ja-JP" sz="1800" dirty="0" smtClean="0">
                <a:ea typeface="Cambria Math" panose="02040503050406030204" pitchFamily="18" charset="0"/>
              </a:rPr>
              <a:t>(</a:t>
            </a:r>
            <a:r>
              <a:rPr lang="zh-TW" altLang="en-US" sz="1800" dirty="0">
                <a:ea typeface="Cambria Math" panose="02040503050406030204" pitchFamily="18" charset="0"/>
              </a:rPr>
              <a:t>提示性附錄</a:t>
            </a:r>
            <a:r>
              <a:rPr lang="en-US" altLang="ja-JP" sz="1800" dirty="0" smtClean="0">
                <a:ea typeface="Cambria Math" panose="02040503050406030204" pitchFamily="18" charset="0"/>
              </a:rPr>
              <a:t>) </a:t>
            </a:r>
            <a:r>
              <a:rPr lang="zh-TW" altLang="en-US" sz="1800" dirty="0" smtClean="0">
                <a:ea typeface="Cambria Math" panose="02040503050406030204" pitchFamily="18" charset="0"/>
              </a:rPr>
              <a:t>針對食品低溫包裹配送的注意事項</a:t>
            </a:r>
            <a:endParaRPr lang="en-US" altLang="ja-JP" sz="1800" dirty="0"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en-US" altLang="ja-JP" sz="1800" dirty="0">
                <a:ea typeface="Cambria Math" panose="02040503050406030204" pitchFamily="18" charset="0"/>
              </a:rPr>
              <a:t>Annex B </a:t>
            </a:r>
            <a:r>
              <a:rPr lang="en-US" altLang="ja-JP" sz="1800" dirty="0" smtClean="0">
                <a:ea typeface="Cambria Math" panose="02040503050406030204" pitchFamily="18" charset="0"/>
              </a:rPr>
              <a:t>(</a:t>
            </a:r>
            <a:r>
              <a:rPr lang="ja-JP" altLang="en-US" sz="1800" dirty="0">
                <a:ea typeface="Cambria Math" panose="02040503050406030204" pitchFamily="18" charset="0"/>
              </a:rPr>
              <a:t>規範性附錄</a:t>
            </a:r>
            <a:r>
              <a:rPr lang="en-US" altLang="ja-JP" sz="1800" dirty="0" smtClean="0">
                <a:ea typeface="Cambria Math" panose="02040503050406030204" pitchFamily="18" charset="0"/>
              </a:rPr>
              <a:t>) </a:t>
            </a:r>
            <a:r>
              <a:rPr lang="zh-TW" altLang="en-US" sz="1800" dirty="0" smtClean="0">
                <a:ea typeface="Cambria Math" panose="02040503050406030204" pitchFamily="18" charset="0"/>
              </a:rPr>
              <a:t>低溫配送服務的分類</a:t>
            </a:r>
            <a:endParaRPr lang="en-US" altLang="ja-JP" sz="1800" dirty="0">
              <a:ea typeface="Cambria Math" panose="02040503050406030204" pitchFamily="18" charset="0"/>
            </a:endParaRPr>
          </a:p>
          <a:p>
            <a:pPr marL="0" indent="0">
              <a:buNone/>
            </a:pPr>
            <a:r>
              <a:rPr lang="zh-TW" altLang="en-US" sz="1800" dirty="0" smtClean="0">
                <a:ea typeface="Cambria Math" panose="02040503050406030204" pitchFamily="18" charset="0"/>
              </a:rPr>
              <a:t>參考文</a:t>
            </a:r>
            <a:r>
              <a:rPr lang="zh-TW" altLang="en-US" sz="1800" dirty="0">
                <a:ea typeface="Cambria Math" panose="02040503050406030204" pitchFamily="18" charset="0"/>
              </a:rPr>
              <a:t>獻</a:t>
            </a:r>
            <a:endParaRPr kumimoji="1" lang="ja-JP" altLang="en-US" sz="18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085584" cy="587152"/>
          </a:xfrm>
        </p:spPr>
        <p:txBody>
          <a:bodyPr>
            <a:normAutofit/>
          </a:bodyPr>
          <a:lstStyle/>
          <a:p>
            <a:r>
              <a:rPr lang="en-US" altLang="ja-JP" dirty="0">
                <a:ea typeface="Cambria Math" panose="02040503050406030204" pitchFamily="18" charset="0"/>
              </a:rPr>
              <a:t>PAS1018</a:t>
            </a:r>
            <a:r>
              <a:rPr lang="zh-TW" altLang="en-US" dirty="0">
                <a:ea typeface="Cambria Math" panose="02040503050406030204" pitchFamily="18" charset="0"/>
              </a:rPr>
              <a:t>內容概要</a:t>
            </a:r>
            <a:r>
              <a:rPr kumimoji="1" lang="en-US" altLang="zh-TW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kumimoji="1" lang="zh-TW" alt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目錄</a:t>
            </a:r>
            <a:r>
              <a:rPr kumimoji="1" lang="en-US" altLang="zh-TW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kumimoji="1" lang="ja-JP" altLang="en-US" dirty="0">
              <a:latin typeface="Cambria Math" panose="020405030504060302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CD966A-4354-4D6C-9B64-90F404267A0C}" type="slidenum">
              <a:rPr lang="en-US" altLang="ja-JP" smtClean="0">
                <a:latin typeface="Cambria Math" panose="02040503050406030204" pitchFamily="18" charset="0"/>
                <a:ea typeface="Cambria Math" panose="02040503050406030204" pitchFamily="18" charset="0"/>
              </a:rPr>
              <a:pPr>
                <a:defRPr/>
              </a:pPr>
              <a:t>8</a:t>
            </a:fld>
            <a:endParaRPr lang="en-US" altLang="ja-JP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31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CD966A-4354-4D6C-9B64-90F404267A0C}" type="slidenum">
              <a:rPr lang="en-US" altLang="ja-JP" smtClean="0">
                <a:latin typeface="Cambria Math" panose="02040503050406030204" pitchFamily="18" charset="0"/>
                <a:ea typeface="Cambria Math" panose="02040503050406030204" pitchFamily="18" charset="0"/>
              </a:rPr>
              <a:pPr>
                <a:defRPr/>
              </a:pPr>
              <a:t>9</a:t>
            </a:fld>
            <a:endParaRPr lang="en-US" altLang="ja-JP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492395" y="4437112"/>
            <a:ext cx="6400085" cy="1261884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>
            <a:noAutofit/>
          </a:bodyPr>
          <a:lstStyle/>
          <a:p>
            <a:r>
              <a:rPr lang="en-US" altLang="ja-JP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Meiryo UI" panose="020B0604030504040204" pitchFamily="50" charset="-128"/>
              </a:rPr>
              <a:t>Contact</a:t>
            </a:r>
            <a:endParaRPr lang="en-US" altLang="ja-JP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Meiryo UI" panose="020B0604030504040204" pitchFamily="50" charset="-128"/>
            </a:endParaRPr>
          </a:p>
          <a:p>
            <a:r>
              <a:rPr lang="ja-JP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 Math" panose="02040503050406030204" pitchFamily="18" charset="0"/>
                <a:ea typeface="Meiryo UI" panose="020B0604030504040204" pitchFamily="50" charset="-128"/>
                <a:cs typeface="Meiryo UI" panose="020B0604030504040204" pitchFamily="50" charset="-128"/>
              </a:rPr>
              <a:t>高野 茂幸</a:t>
            </a:r>
            <a:r>
              <a:rPr lang="en-US" altLang="ja-JP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 Math" panose="02040503050406030204" pitchFamily="18" charset="0"/>
                <a:ea typeface="Meiryo UI" panose="020B0604030504040204" pitchFamily="50" charset="-128"/>
                <a:cs typeface="Meiryo UI" panose="020B0604030504040204" pitchFamily="50" charset="-128"/>
              </a:rPr>
              <a:t>;  </a:t>
            </a:r>
            <a:r>
              <a:rPr lang="en-US" altLang="ja-JP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Meiryo UI" panose="020B0604030504040204" pitchFamily="50" charset="-128"/>
              </a:rPr>
              <a:t>s.takano@kuronekoyamato.co.jp</a:t>
            </a:r>
          </a:p>
          <a:p>
            <a:r>
              <a:rPr lang="en-US" altLang="ja-JP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Meiryo UI" panose="020B0604030504040204" pitchFamily="50" charset="-128"/>
              </a:rPr>
              <a:t>Yamato Holdings;  </a:t>
            </a:r>
            <a:r>
              <a:rPr lang="en-US" altLang="ja-JP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Meiryo UI" panose="020B0604030504040204" pitchFamily="50" charset="-128"/>
              </a:rPr>
              <a:t>http://</a:t>
            </a:r>
            <a:r>
              <a:rPr lang="en-US" altLang="ja-JP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Meiryo UI" panose="020B0604030504040204" pitchFamily="50" charset="-128"/>
              </a:rPr>
              <a:t>www.yamato-hd.co.jp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835696" y="2204864"/>
            <a:ext cx="5472608" cy="1224136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zh-TW" altLang="en-US" sz="3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感謝聆聽</a:t>
            </a:r>
            <a:endParaRPr kumimoji="1" lang="en-US" altLang="zh-TW" sz="3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544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標準デザイン">
  <a:themeElements>
    <a:clrScheme name="アーバン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wrap="none" rtlCol="0" anchor="ctr"/>
      <a:lstStyle>
        <a:defPPr algn="ctr">
          <a:defRPr kumimoji="1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12276</TotalTime>
  <Words>777</Words>
  <Application>Microsoft Office PowerPoint</Application>
  <PresentationFormat>如螢幕大小 (4:3)</PresentationFormat>
  <Paragraphs>150</Paragraphs>
  <Slides>9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1" baseType="lpstr">
      <vt:lpstr>標準デザイン</vt:lpstr>
      <vt:lpstr>think-cell Slide</vt:lpstr>
      <vt:lpstr>投影片 1</vt:lpstr>
      <vt:lpstr>企業概要</vt:lpstr>
      <vt:lpstr>主要業務</vt:lpstr>
      <vt:lpstr>PAS1018 項目概要</vt:lpstr>
      <vt:lpstr>為了滿足速度和靈活性，雅瑪多決定開發PAS標準最为第一步</vt:lpstr>
      <vt:lpstr>PAS1018的適用範圍</vt:lpstr>
      <vt:lpstr>低溫配送服務過程中的關鍵環節</vt:lpstr>
      <vt:lpstr>PAS1018內容概要(目錄)</vt:lpstr>
      <vt:lpstr>投影片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 PROJECT</dc:creator>
  <cp:lastModifiedBy>User</cp:lastModifiedBy>
  <cp:revision>1397</cp:revision>
  <cp:lastPrinted>2015-05-25T06:50:25Z</cp:lastPrinted>
  <dcterms:created xsi:type="dcterms:W3CDTF">2013-11-05T07:30:07Z</dcterms:created>
  <dcterms:modified xsi:type="dcterms:W3CDTF">2016-12-13T09:44:32Z</dcterms:modified>
</cp:coreProperties>
</file>