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583DB-D6E8-4635-8A72-75797C631703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4BF1-06AD-4A98-BBB9-87AD90174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17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0375"/>
            <a:ext cx="30670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893" b="47775"/>
          <a:stretch>
            <a:fillRect/>
          </a:stretch>
        </p:blipFill>
        <p:spPr bwMode="auto">
          <a:xfrm>
            <a:off x="8558213" y="4530725"/>
            <a:ext cx="3630612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7938"/>
            <a:ext cx="110648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55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1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1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5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C1CEB-D9F7-44B6-A072-4EE0DA631CD8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B12C-2DCE-4064-82DE-8A32F993ADE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4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14" r="56100" b="68872"/>
          <a:stretch>
            <a:fillRect/>
          </a:stretch>
        </p:blipFill>
        <p:spPr bwMode="auto">
          <a:xfrm>
            <a:off x="10817225" y="6249988"/>
            <a:ext cx="1371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9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6753" y="2501153"/>
            <a:ext cx="9029732" cy="2907974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食物冷鏈的專業化運作</a:t>
            </a:r>
            <a:br>
              <a:rPr lang="en-US" altLang="zh-TW" sz="4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br>
              <a:rPr lang="en-US" altLang="zh-TW" sz="4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及</a:t>
            </a:r>
            <a:br>
              <a:rPr lang="en-US" altLang="zh-TW" sz="4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br>
              <a:rPr lang="en-US" altLang="zh-TW" sz="4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流程控制</a:t>
            </a: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3435" y="6064624"/>
            <a:ext cx="3818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85956" y="5879958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二零一六年十二月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658" y="403761"/>
            <a:ext cx="10251142" cy="1325563"/>
          </a:xfrm>
        </p:spPr>
        <p:txBody>
          <a:bodyPr/>
          <a:lstStyle/>
          <a:p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何謂專業化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?</a:t>
            </a:r>
            <a:endParaRPr lang="en-US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8" y="1729324"/>
            <a:ext cx="1071730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b="1" dirty="0">
                <a:latin typeface="PMingLiU" panose="02020500000000000000" pitchFamily="18" charset="-120"/>
                <a:ea typeface="PMingLiU" panose="02020500000000000000" pitchFamily="18" charset="-120"/>
              </a:rPr>
              <a:t>1. </a:t>
            </a:r>
            <a:r>
              <a:rPr lang="zh-TW" altLang="en-US" b="1" dirty="0"/>
              <a:t>能夠緊貼客户</a:t>
            </a:r>
            <a:r>
              <a:rPr lang="en-US" altLang="zh-TW" b="1" dirty="0"/>
              <a:t>”</a:t>
            </a:r>
            <a:r>
              <a:rPr lang="zh-TW" altLang="en-US" b="1" dirty="0"/>
              <a:t>供應鏈</a:t>
            </a:r>
            <a:r>
              <a:rPr lang="en-US" altLang="zh-TW" b="1" dirty="0"/>
              <a:t>”</a:t>
            </a:r>
            <a:r>
              <a:rPr lang="zh-TW" altLang="en-US" b="1" dirty="0"/>
              <a:t>的要求及發展</a:t>
            </a:r>
            <a:endParaRPr lang="en-US" altLang="zh-TW" b="1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理解激烈的市場</a:t>
            </a:r>
            <a:r>
              <a:rPr lang="en-US" altLang="zh-TW" dirty="0"/>
              <a:t>(</a:t>
            </a:r>
            <a:r>
              <a:rPr lang="zh-TW" altLang="en-US" dirty="0"/>
              <a:t>食品或餐廳</a:t>
            </a:r>
            <a:r>
              <a:rPr lang="en-US" altLang="zh-TW" dirty="0"/>
              <a:t>)</a:t>
            </a:r>
            <a:r>
              <a:rPr lang="zh-TW" altLang="en-US" dirty="0"/>
              <a:t>競爭及靈活多變的營銷策略</a:t>
            </a:r>
            <a:endParaRPr lang="en-US" altLang="zh-TW" dirty="0"/>
          </a:p>
          <a:p>
            <a:pPr lvl="1"/>
            <a:r>
              <a:rPr lang="zh-TW" altLang="en-US" dirty="0"/>
              <a:t>強調端到端流程 </a:t>
            </a:r>
            <a:r>
              <a:rPr lang="en-US" altLang="zh-TW" dirty="0"/>
              <a:t>(End-to-End Process)</a:t>
            </a:r>
            <a:r>
              <a:rPr lang="zh-TW" altLang="en-US" dirty="0"/>
              <a:t>數據分析及前期計劃</a:t>
            </a:r>
            <a:endParaRPr lang="en-US" altLang="zh-TW" dirty="0"/>
          </a:p>
          <a:p>
            <a:pPr lvl="1"/>
            <a:r>
              <a:rPr lang="zh-TW" altLang="en-US" dirty="0"/>
              <a:t>連繫銷售時點情報系統</a:t>
            </a:r>
            <a:r>
              <a:rPr lang="en-US" altLang="zh-TW" dirty="0"/>
              <a:t>(Point-of-Sale / Point-of-Service)</a:t>
            </a:r>
            <a:r>
              <a:rPr lang="zh-TW" altLang="en-US" dirty="0"/>
              <a:t>及迅速回應</a:t>
            </a:r>
            <a:endParaRPr lang="en-US" altLang="zh-TW" dirty="0"/>
          </a:p>
          <a:p>
            <a:pPr lvl="1"/>
            <a:r>
              <a:rPr lang="zh-TW" altLang="en-US" dirty="0"/>
              <a:t>精準的食材及食品需求估算 </a:t>
            </a:r>
            <a:r>
              <a:rPr lang="en-US" altLang="zh-TW" dirty="0"/>
              <a:t>(Demand Forecasting) </a:t>
            </a:r>
          </a:p>
          <a:p>
            <a:pPr lvl="1"/>
            <a:r>
              <a:rPr lang="zh-TW" altLang="en-US" dirty="0"/>
              <a:t>穩定而具彈性的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全球化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食材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食品採購與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供應 </a:t>
            </a:r>
            <a:r>
              <a:rPr lang="en-US" altLang="zh-TW" b="1" dirty="0">
                <a:latin typeface="PMingLiU" panose="02020500000000000000" pitchFamily="18" charset="-120"/>
                <a:ea typeface="PMingLiU" panose="02020500000000000000" pitchFamily="18" charset="-120"/>
              </a:rPr>
              <a:t>(Supply Planning)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dirty="0"/>
              <a:t>周全的庫存管理</a:t>
            </a:r>
            <a:r>
              <a:rPr lang="en-US" altLang="zh-TW" dirty="0"/>
              <a:t> - </a:t>
            </a:r>
            <a:r>
              <a:rPr lang="zh-TW" altLang="en-US" dirty="0"/>
              <a:t>虛擬及實體 </a:t>
            </a:r>
            <a:r>
              <a:rPr lang="en-US" altLang="zh-TW" dirty="0"/>
              <a:t>(Inventory Management)</a:t>
            </a:r>
          </a:p>
          <a:p>
            <a:pPr lvl="1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應對門店座位數量最大化，操作標準化，中央廚房等概念所引申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的機遇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了解環環相扣的供應鏈特性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目標 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在客户眼中能體驗真確的共同語言及承擔</a:t>
            </a:r>
            <a:endParaRPr lang="en-US" altLang="ja-JP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105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976" y="1168422"/>
            <a:ext cx="10919012" cy="49486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2. 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全面一站式的管理</a:t>
            </a:r>
            <a:endParaRPr lang="en-US" altLang="ja-JP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A. 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處理各類型的物種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914400" lvl="1" indent="-107950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食品及非食品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包括餐飲用具，包裝品，佈置裝飾，宣傳品與及員工制 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914400" lvl="1" indent="-107950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按菜單而制定的物料及食材清單</a:t>
            </a:r>
          </a:p>
          <a:p>
            <a:pPr marL="914400" lvl="1" indent="-107950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乾貨，冷藏食品及冷凍食品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457200" lvl="1" indent="0">
              <a:buNone/>
            </a:pP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457200" lvl="1" indent="0">
              <a:buNone/>
            </a:pP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B.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協調各式各樣的營銷方案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860425" lvl="1" indent="-5397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菜式不斷推陳出新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860425" lvl="1" indent="-5397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 季節性及突發性促銷推廣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860425" lvl="1" indent="-53975"/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平台化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外判專業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，國際化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採購或業務擴展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，資訊化的運作趨勢</a:t>
            </a:r>
          </a:p>
          <a:p>
            <a:pPr lvl="1"/>
            <a:endParaRPr lang="en-US" altLang="zh-TW" dirty="0"/>
          </a:p>
          <a:p>
            <a:pPr marL="0" indent="0">
              <a:buNone/>
            </a:pP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目標 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能與客户</a:t>
            </a: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協同制訂計劃明細，預算，風險及應變機制</a:t>
            </a:r>
            <a:endParaRPr lang="en-US" altLang="ja-JP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865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448" y="1497888"/>
            <a:ext cx="8237858" cy="47684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zh-TW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團隊協作及周詳計劃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7850"/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與持份者的坦誠溝通及回饋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富經驗的合作團隊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關鍵路徑管理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(Critical Path Management)</a:t>
            </a:r>
          </a:p>
          <a:p>
            <a:pPr marL="685800" indent="-174625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嚴緊的庫存控制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靈活及具彈性的物流配套及流程安排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持續的系統改良及優化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685800" indent="-1746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全面及切實可行的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後備方案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目標 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先有計劃及配套，才致力落實執行具體操作細節</a:t>
            </a:r>
            <a:endParaRPr lang="ja-JP" altLang="en-US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ja-JP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34742" y="580530"/>
            <a:ext cx="82378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altLang="zh-TW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r>
              <a:rPr lang="zh-TW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運作及流程控制的分享</a:t>
            </a:r>
            <a:endParaRPr lang="en-US" sz="4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778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140" y="1381872"/>
            <a:ext cx="1083384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b="1" dirty="0">
                <a:latin typeface="PMingLiU" panose="02020500000000000000" pitchFamily="18" charset="-120"/>
                <a:ea typeface="PMingLiU" panose="02020500000000000000" pitchFamily="18" charset="-120"/>
              </a:rPr>
              <a:t>2. </a:t>
            </a: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食品質量監控</a:t>
            </a:r>
            <a:endParaRPr lang="en-US" altLang="zh-TW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採購自可靠的供應商及核查產地來源証書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嚴格遵守出入口法例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與食物衛生署等部門有恆常聯繫及溝通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貨品質量及温度查驗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保質期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管控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包含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採購，運輸，倉儲，門店配送，營銷進度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1175" indent="-161925"/>
            <a:r>
              <a:rPr lang="ja-JP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落實可追溯性的相關措施 </a:t>
            </a:r>
            <a:r>
              <a:rPr lang="en-US" altLang="ja-JP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証書及文件的存檔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流程及配送的記錄追踪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</a:p>
          <a:p>
            <a:pPr marL="0" indent="0">
              <a:buNone/>
            </a:pPr>
            <a:endParaRPr lang="en-US" altLang="ja-JP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目標 </a:t>
            </a:r>
            <a:r>
              <a:rPr lang="en-US" altLang="ja-JP" b="1" dirty="0"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盡職</a:t>
            </a: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履行責任及義務，謹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慎</a:t>
            </a:r>
            <a:r>
              <a:rPr lang="zh-TW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處</a:t>
            </a:r>
            <a:r>
              <a:rPr lang="ja-JP" altLang="en-US" b="1" dirty="0">
                <a:latin typeface="PMingLiU" panose="02020500000000000000" pitchFamily="18" charset="-120"/>
                <a:ea typeface="PMingLiU" panose="02020500000000000000" pitchFamily="18" charset="-120"/>
              </a:rPr>
              <a:t>理及把關</a:t>
            </a:r>
          </a:p>
          <a:p>
            <a:pPr marL="0" indent="0">
              <a:buNone/>
            </a:pPr>
            <a:endParaRPr lang="ja-JP" alt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928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777" y="403412"/>
            <a:ext cx="10954869" cy="614530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3. </a:t>
            </a:r>
            <a:r>
              <a:rPr lang="ja-JP" alt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冷鏈的倉儲及配送要求</a:t>
            </a:r>
            <a:endParaRPr lang="en-US" altLang="ja-JP" sz="5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7850" indent="-295275">
              <a:buAutoNum type="alphaUcPeriod"/>
            </a:pP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凍倉監控</a:t>
            </a:r>
            <a:endParaRPr lang="en-US" altLang="ja-JP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二十四小時温度監控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設置風閘</a:t>
            </a:r>
            <a:r>
              <a:rPr lang="en-US" altLang="ja-JP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氣阻區</a:t>
            </a:r>
            <a:endParaRPr lang="en-US" altLang="ja-JP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連線至網絡通訊器材 </a:t>
            </a:r>
            <a:r>
              <a:rPr lang="en-US" altLang="zh-TW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以便搖遠監控</a:t>
            </a:r>
            <a:r>
              <a:rPr lang="en-US" altLang="zh-TW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</a:p>
          <a:p>
            <a:pPr marL="577850" indent="-295275">
              <a:buAutoNum type="alphaUcPeriod"/>
            </a:pP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7850" indent="-295275">
              <a:buAutoNum type="alphaUcPeriod"/>
            </a:pP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食品品質查驗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外箱目測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貨品開封抽查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温度核實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保質期對照檢查</a:t>
            </a: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14350" indent="-514350">
              <a:buAutoNum type="alphaUcPeriod"/>
            </a:pPr>
            <a:endParaRPr lang="en-US" altLang="zh-TW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577850" indent="-295275">
              <a:buAutoNum type="alphaUcPeriod"/>
            </a:pP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配送細節</a:t>
            </a:r>
            <a:endParaRPr lang="en-US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先到期先出</a:t>
            </a:r>
            <a:r>
              <a:rPr lang="en-US" altLang="ja-JP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先入先出</a:t>
            </a:r>
            <a:endParaRPr lang="en-US" altLang="ja-JP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節省倉儲及操作成本 </a:t>
            </a:r>
            <a:r>
              <a:rPr lang="en-US" altLang="zh-TW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例如免費入口倉期最大化，儘量利用交叉對接</a:t>
            </a:r>
            <a:r>
              <a:rPr lang="en-US" altLang="zh-TW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/</a:t>
            </a:r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越庫 </a:t>
            </a:r>
            <a:r>
              <a:rPr lang="en-US" altLang="ja-JP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(Cross Docking))</a:t>
            </a:r>
          </a:p>
          <a:p>
            <a:pPr marL="739775" lvl="1" indent="-161925"/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減少冷凍車門的開關</a:t>
            </a:r>
            <a:r>
              <a:rPr lang="ja-JP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次數 </a:t>
            </a:r>
            <a:r>
              <a:rPr lang="en-US" altLang="ja-JP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相關車隊路線安排及配送次數計算</a:t>
            </a:r>
            <a:r>
              <a:rPr lang="en-US" altLang="zh-TW" sz="5000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  <a:endParaRPr lang="en-US" sz="5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r>
              <a:rPr lang="ja-JP" alt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目標  </a:t>
            </a:r>
            <a:r>
              <a:rPr lang="en-US" altLang="ja-JP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- 	</a:t>
            </a:r>
            <a:r>
              <a:rPr lang="zh-TW" alt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持續拓闊視野，突破傳統物流的框架及思維</a:t>
            </a:r>
            <a:r>
              <a:rPr lang="en-US" altLang="zh-TW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作為一個積極的持份者，堅持長期投資在</a:t>
            </a:r>
            <a:r>
              <a:rPr lang="en-US" altLang="zh-TW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	</a:t>
            </a:r>
            <a:r>
              <a:rPr lang="zh-TW" altLang="en-US" sz="5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資訊系統及人材培訓</a:t>
            </a:r>
            <a:endParaRPr lang="ja-JP" altLang="en-US" sz="5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44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375" y="2403848"/>
            <a:ext cx="8189259" cy="19933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ja-JP" altLang="en-US" sz="6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承蒙</a:t>
            </a:r>
            <a:r>
              <a:rPr lang="zh-TW" altLang="en-US" sz="6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各位賜教</a:t>
            </a:r>
            <a:endParaRPr lang="en-US" altLang="zh-TW" sz="6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endParaRPr lang="en-US" altLang="zh-TW" sz="6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6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多</a:t>
            </a:r>
            <a:r>
              <a:rPr lang="ja-JP" altLang="en-US" sz="6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謝</a:t>
            </a:r>
          </a:p>
        </p:txBody>
      </p:sp>
    </p:spTree>
    <p:extLst>
      <p:ext uri="{BB962C8B-B14F-4D97-AF65-F5344CB8AC3E}">
        <p14:creationId xmlns:p14="http://schemas.microsoft.com/office/powerpoint/2010/main" val="184014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557</Words>
  <Application>Microsoft Office PowerPoint</Application>
  <PresentationFormat>寬螢幕</PresentationFormat>
  <Paragraphs>72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ＭＳ Ｐゴシック</vt:lpstr>
      <vt:lpstr>PMingLiU</vt:lpstr>
      <vt:lpstr>PMingLiU</vt:lpstr>
      <vt:lpstr>Arial</vt:lpstr>
      <vt:lpstr>Calibri</vt:lpstr>
      <vt:lpstr>Calibri Light</vt:lpstr>
      <vt:lpstr>Office Theme</vt:lpstr>
      <vt:lpstr>食物冷鏈的專業化運作  及  流程控制</vt:lpstr>
      <vt:lpstr>(一) 何謂專業化?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食物冷鏈的專業化運作 及 流程控制</dc:title>
  <dc:creator>Fan, Roger</dc:creator>
  <cp:lastModifiedBy>HKLA</cp:lastModifiedBy>
  <cp:revision>49</cp:revision>
  <cp:lastPrinted>2016-12-12T03:36:05Z</cp:lastPrinted>
  <dcterms:created xsi:type="dcterms:W3CDTF">2016-12-08T04:00:11Z</dcterms:created>
  <dcterms:modified xsi:type="dcterms:W3CDTF">2016-12-15T05:36:41Z</dcterms:modified>
</cp:coreProperties>
</file>